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y="5143500" cx="9144000"/>
  <p:notesSz cx="6858000" cy="9144000"/>
  <p:embeddedFontLst>
    <p:embeddedFont>
      <p:font typeface="Caveat"/>
      <p:regular r:id="rId67"/>
      <p:bold r:id="rId68"/>
    </p:embeddedFont>
    <p:embeddedFont>
      <p:font typeface="Roboto"/>
      <p:regular r:id="rId69"/>
      <p:bold r:id="rId70"/>
      <p:italic r:id="rId71"/>
      <p:boldItalic r:id="rId72"/>
    </p:embeddedFont>
    <p:embeddedFont>
      <p:font typeface="Open Sans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OpenSans-regular.fntdata"/><Relationship Id="rId72" Type="http://schemas.openxmlformats.org/officeDocument/2006/relationships/font" Target="fonts/Roboto-boldItalic.fntdata"/><Relationship Id="rId31" Type="http://schemas.openxmlformats.org/officeDocument/2006/relationships/slide" Target="slides/slide24.xml"/><Relationship Id="rId75" Type="http://schemas.openxmlformats.org/officeDocument/2006/relationships/font" Target="fonts/OpenSans-italic.fntdata"/><Relationship Id="rId30" Type="http://schemas.openxmlformats.org/officeDocument/2006/relationships/slide" Target="slides/slide23.xml"/><Relationship Id="rId74" Type="http://schemas.openxmlformats.org/officeDocument/2006/relationships/font" Target="fonts/OpenSans-bold.fntdata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76" Type="http://schemas.openxmlformats.org/officeDocument/2006/relationships/font" Target="fonts/OpenSans-boldItalic.fntdata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Roboto-italic.fntdata"/><Relationship Id="rId70" Type="http://schemas.openxmlformats.org/officeDocument/2006/relationships/font" Target="fonts/Roboto-bold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font" Target="fonts/Caveat-bold.fntdata"/><Relationship Id="rId23" Type="http://schemas.openxmlformats.org/officeDocument/2006/relationships/slide" Target="slides/slide16.xml"/><Relationship Id="rId67" Type="http://schemas.openxmlformats.org/officeDocument/2006/relationships/font" Target="fonts/Caveat-regular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Roboto-regular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1ac5eb79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51ac5eb79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51ac5eb79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1b1a07e36_0_6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51b1a07e36_0_6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1b1a07e36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51b1a07e36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1b1a07e36_0_9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51b1a07e36_0_9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1ac5eb79c_0_3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51ac5eb79c_0_3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1ac5eb79c_0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51ac5eb79c_0_3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1b1a07e36_0_10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g51b1a07e36_0_10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51b1a07e36_0_10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51b1a07e36_0_10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952ddd1a6_1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5952ddd1a6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51b1a07e36_0_1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g51b1a07e36_0_1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58b20784db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58b20784db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1ac5eb79c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51ac5eb79c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8b20784db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g58b20784db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8b20784db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g58b20784db_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Remarketing — Don’t wave goodbye to everyone (very cheap)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Speculative — Find new customers (e.g. gym memberships in a fitness magazine)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Brand building — Get your name in front of target audience (e.g. male in his thirties) — closest it gets to traditional advertising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5b55491462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g5b5549146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Keyword planner — How much do your keywords cost?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up a remarketing audience in GA (include a guide in the resources)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Retailers — Set up a shopping feed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58b20784db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58b20784db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51b1a07e36_0_6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g51b1a07e36_0_6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51b1a07e36_0_8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g51b1a07e36_0_8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51ac5eb79c_0_2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51ac5eb79c_0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1ac5eb79c_0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51ac5eb79c_0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1b1a07e3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g51b1a07e3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51b1a07e36_0_9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g51b1a07e36_0_9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1b1a07e36_0_8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51b1a07e36_0_8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939e22339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1" name="Google Shape;771;g5939e22339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51b1a07e36_0_10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g51b1a07e36_0_10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51b1a07e36_0_9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51b1a07e36_0_9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5952ddd1a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g5952ddd1a6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58b20784db_0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g58b20784db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58b20784db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7" name="Google Shape;847;g58b20784db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58b20784db_0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g58b20784db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58b20784db_0_1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1" name="Google Shape;891;g58b20784db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5943a61cf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1" name="Google Shape;911;g5943a61c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5943a61cf6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5" name="Google Shape;925;g5943a61cf6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939e22339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5939e22339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5b55491462_1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1" name="Google Shape;951;g5b55491462_1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58b20784db_0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g58b20784db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5b55491462_1_2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6" name="Google Shape;986;g5b55491462_1_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5b55491462_3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5" name="Google Shape;1005;g5b55491462_3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5b55491462_3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5" name="Google Shape;1025;g5b55491462_3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5b55491462_3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3" name="Google Shape;1043;g5b55491462_3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58b20784db_0_2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4" name="Google Shape;1064;g58b20784db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58b20784db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7" name="Google Shape;1087;g58b20784db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5b55491462_3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4" name="Google Shape;1104;g5b55491462_3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b55491462_3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6" name="Google Shape;1116;g5b55491462_3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1ac5eb79c_0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51ac5eb79c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5b55491462_3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0" name="Google Shape;1130;g5b55491462_3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5b55491462_3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8" name="Google Shape;1148;g5b55491462_3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5b55491462_3_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5" name="Google Shape;1175;g5b55491462_3_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5b55491462_3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g5b55491462_3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5b55c0937b_1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5" name="Google Shape;1205;g5b55c0937b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5b55c0937b_1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3" name="Google Shape;1223;g5b55c0937b_1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5b55c0937b_1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9" name="Google Shape;1239;g5b55c0937b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5b55c0937b_1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0" name="Google Shape;1260;g5b55c0937b_1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5b55c0937b_1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2" name="Google Shape;1282;g5b55c0937b_1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5b55c0937b_1_4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9" name="Google Shape;1299;g5b55c0937b_1_4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1ac5eb79c_0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51ac5eb79c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1ac5eb79c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51ac5eb79c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1b1a07e36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51b1a07e36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1b1a07e36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g51b1a07e36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85813" y="1583410"/>
            <a:ext cx="77727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85813" y="2840176"/>
            <a:ext cx="7772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solidFill>
                  <a:srgbClr val="666666"/>
                </a:solidFill>
              </a:defRPr>
            </a:lvl1pPr>
            <a:lvl2pPr indent="-3429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666666"/>
                </a:solidFill>
              </a:defRPr>
            </a:lvl2pPr>
            <a:lvl3pPr indent="-32385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666666"/>
                </a:solidFill>
              </a:defRPr>
            </a:lvl3pPr>
            <a:lvl4pPr indent="-3175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666666"/>
                </a:solidFill>
              </a:defRPr>
            </a:lvl4pPr>
            <a:lvl5pPr indent="-3175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666666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8" name="Google Shape;98;p21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1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5" name="Google Shape;105;p22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1" name="Google Shape;111;p23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5" name="Google Shape;135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6" name="Google Shape;146;p2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9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5" name="Google Shape;155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4" name="Google Shape;164;p3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3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1" name="Google Shape;171;p3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8" name="Google Shape;178;p3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84" name="Google Shape;184;p3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type="title"/>
          </p:nvPr>
        </p:nvSpPr>
        <p:spPr>
          <a:xfrm>
            <a:off x="685813" y="1583410"/>
            <a:ext cx="77727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6"/>
          <p:cNvSpPr txBox="1"/>
          <p:nvPr>
            <p:ph idx="1" type="body"/>
          </p:nvPr>
        </p:nvSpPr>
        <p:spPr>
          <a:xfrm>
            <a:off x="685813" y="2840176"/>
            <a:ext cx="7772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solidFill>
                  <a:srgbClr val="666666"/>
                </a:solidFill>
              </a:defRPr>
            </a:lvl1pPr>
            <a:lvl2pPr indent="-3429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666666"/>
                </a:solidFill>
              </a:defRPr>
            </a:lvl2pPr>
            <a:lvl3pPr indent="-32385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666666"/>
                </a:solidFill>
              </a:defRPr>
            </a:lvl3pPr>
            <a:lvl4pPr indent="-3175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666666"/>
                </a:solidFill>
              </a:defRPr>
            </a:lvl4pPr>
            <a:lvl5pPr indent="-3175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666666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5.jpg"/><Relationship Id="rId9" Type="http://schemas.openxmlformats.org/officeDocument/2006/relationships/image" Target="../media/image22.png"/><Relationship Id="rId15" Type="http://schemas.openxmlformats.org/officeDocument/2006/relationships/image" Target="../media/image34.png"/><Relationship Id="rId14" Type="http://schemas.openxmlformats.org/officeDocument/2006/relationships/image" Target="../media/image32.png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35.jpg"/><Relationship Id="rId6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2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36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36.png"/><Relationship Id="rId6" Type="http://schemas.openxmlformats.org/officeDocument/2006/relationships/image" Target="../media/image44.png"/><Relationship Id="rId7" Type="http://schemas.openxmlformats.org/officeDocument/2006/relationships/image" Target="../media/image49.png"/><Relationship Id="rId8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1.png"/><Relationship Id="rId6" Type="http://schemas.openxmlformats.org/officeDocument/2006/relationships/image" Target="../media/image45.png"/><Relationship Id="rId7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65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2.png"/><Relationship Id="rId6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69.png"/><Relationship Id="rId10" Type="http://schemas.openxmlformats.org/officeDocument/2006/relationships/image" Target="../media/image66.png"/><Relationship Id="rId13" Type="http://schemas.openxmlformats.org/officeDocument/2006/relationships/image" Target="../media/image64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Relationship Id="rId4" Type="http://schemas.openxmlformats.org/officeDocument/2006/relationships/image" Target="../media/image55.png"/><Relationship Id="rId9" Type="http://schemas.openxmlformats.org/officeDocument/2006/relationships/image" Target="../media/image71.png"/><Relationship Id="rId14" Type="http://schemas.openxmlformats.org/officeDocument/2006/relationships/image" Target="../media/image78.png"/><Relationship Id="rId5" Type="http://schemas.openxmlformats.org/officeDocument/2006/relationships/image" Target="../media/image53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Relationship Id="rId8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jpg"/><Relationship Id="rId10" Type="http://schemas.openxmlformats.org/officeDocument/2006/relationships/image" Target="../media/image20.png"/><Relationship Id="rId13" Type="http://schemas.openxmlformats.org/officeDocument/2006/relationships/image" Target="../media/image24.png"/><Relationship Id="rId1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8.jpg"/><Relationship Id="rId5" Type="http://schemas.openxmlformats.org/officeDocument/2006/relationships/image" Target="../media/image140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82.png"/><Relationship Id="rId6" Type="http://schemas.openxmlformats.org/officeDocument/2006/relationships/image" Target="../media/image7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5.jpg"/><Relationship Id="rId5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2.png"/><Relationship Id="rId6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34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1.png"/><Relationship Id="rId10" Type="http://schemas.openxmlformats.org/officeDocument/2006/relationships/image" Target="../media/image79.png"/><Relationship Id="rId13" Type="http://schemas.openxmlformats.org/officeDocument/2006/relationships/image" Target="../media/image87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80.png"/><Relationship Id="rId5" Type="http://schemas.openxmlformats.org/officeDocument/2006/relationships/image" Target="../media/image89.png"/><Relationship Id="rId6" Type="http://schemas.openxmlformats.org/officeDocument/2006/relationships/image" Target="../media/image83.png"/><Relationship Id="rId7" Type="http://schemas.openxmlformats.org/officeDocument/2006/relationships/image" Target="../media/image134.png"/><Relationship Id="rId8" Type="http://schemas.openxmlformats.org/officeDocument/2006/relationships/image" Target="../media/image10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4.png"/><Relationship Id="rId5" Type="http://schemas.openxmlformats.org/officeDocument/2006/relationships/image" Target="../media/image84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/Relationships>
</file>

<file path=ppt/slides/_rels/slide4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6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1.png"/><Relationship Id="rId5" Type="http://schemas.openxmlformats.org/officeDocument/2006/relationships/image" Target="../media/image84.png"/><Relationship Id="rId6" Type="http://schemas.openxmlformats.org/officeDocument/2006/relationships/image" Target="../media/image88.png"/><Relationship Id="rId7" Type="http://schemas.openxmlformats.org/officeDocument/2006/relationships/image" Target="../media/image92.png"/><Relationship Id="rId8" Type="http://schemas.openxmlformats.org/officeDocument/2006/relationships/image" Target="../media/image99.png"/></Relationships>
</file>

<file path=ppt/slides/_rels/slide4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05.png"/><Relationship Id="rId5" Type="http://schemas.openxmlformats.org/officeDocument/2006/relationships/image" Target="../media/image84.png"/><Relationship Id="rId6" Type="http://schemas.openxmlformats.org/officeDocument/2006/relationships/image" Target="../media/image93.png"/><Relationship Id="rId7" Type="http://schemas.openxmlformats.org/officeDocument/2006/relationships/image" Target="../media/image101.png"/><Relationship Id="rId8" Type="http://schemas.openxmlformats.org/officeDocument/2006/relationships/image" Target="../media/image10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08.png"/><Relationship Id="rId5" Type="http://schemas.openxmlformats.org/officeDocument/2006/relationships/image" Target="../media/image84.png"/><Relationship Id="rId6" Type="http://schemas.openxmlformats.org/officeDocument/2006/relationships/image" Target="../media/image95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/Relationships>
</file>

<file path=ppt/slides/_rels/slide4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0.png"/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10.png"/><Relationship Id="rId5" Type="http://schemas.openxmlformats.org/officeDocument/2006/relationships/image" Target="../media/image134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13.png"/><Relationship Id="rId5" Type="http://schemas.openxmlformats.org/officeDocument/2006/relationships/image" Target="../media/image107.png"/><Relationship Id="rId6" Type="http://schemas.openxmlformats.org/officeDocument/2006/relationships/image" Target="../media/image109.png"/><Relationship Id="rId7" Type="http://schemas.openxmlformats.org/officeDocument/2006/relationships/image" Target="../media/image111.png"/><Relationship Id="rId8" Type="http://schemas.openxmlformats.org/officeDocument/2006/relationships/image" Target="../media/image1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17.png"/><Relationship Id="rId6" Type="http://schemas.openxmlformats.org/officeDocument/2006/relationships/image" Target="../media/image120.png"/><Relationship Id="rId7" Type="http://schemas.openxmlformats.org/officeDocument/2006/relationships/image" Target="../media/image12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12.png"/><Relationship Id="rId6" Type="http://schemas.openxmlformats.org/officeDocument/2006/relationships/image" Target="../media/image115.png"/><Relationship Id="rId7" Type="http://schemas.openxmlformats.org/officeDocument/2006/relationships/image" Target="../media/image11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26.png"/><Relationship Id="rId6" Type="http://schemas.openxmlformats.org/officeDocument/2006/relationships/image" Target="../media/image11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00.png"/><Relationship Id="rId6" Type="http://schemas.openxmlformats.org/officeDocument/2006/relationships/image" Target="../media/image116.png"/><Relationship Id="rId7" Type="http://schemas.openxmlformats.org/officeDocument/2006/relationships/image" Target="../media/image3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18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29.png"/><Relationship Id="rId6" Type="http://schemas.openxmlformats.org/officeDocument/2006/relationships/image" Target="../media/image132.png"/><Relationship Id="rId7" Type="http://schemas.openxmlformats.org/officeDocument/2006/relationships/image" Target="../media/image127.png"/><Relationship Id="rId8" Type="http://schemas.openxmlformats.org/officeDocument/2006/relationships/image" Target="../media/image12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33.png"/><Relationship Id="rId5" Type="http://schemas.openxmlformats.org/officeDocument/2006/relationships/image" Target="../media/image112.png"/><Relationship Id="rId6" Type="http://schemas.openxmlformats.org/officeDocument/2006/relationships/image" Target="../media/image115.png"/><Relationship Id="rId7" Type="http://schemas.openxmlformats.org/officeDocument/2006/relationships/image" Target="../media/image128.png"/><Relationship Id="rId8" Type="http://schemas.openxmlformats.org/officeDocument/2006/relationships/image" Target="../media/image13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1.png"/><Relationship Id="rId8" Type="http://schemas.openxmlformats.org/officeDocument/2006/relationships/image" Target="../media/image1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5.jpg"/><Relationship Id="rId5" Type="http://schemas.openxmlformats.org/officeDocument/2006/relationships/image" Target="../media/image4.png"/><Relationship Id="rId6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7"/>
          <p:cNvPicPr preferRelativeResize="0"/>
          <p:nvPr/>
        </p:nvPicPr>
        <p:blipFill rotWithShape="1">
          <a:blip r:embed="rId3">
            <a:alphaModFix/>
          </a:blip>
          <a:srcRect b="6868" l="0" r="0" t="875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7"/>
          <p:cNvSpPr/>
          <p:nvPr/>
        </p:nvSpPr>
        <p:spPr>
          <a:xfrm>
            <a:off x="1" y="-12"/>
            <a:ext cx="9144000" cy="5143500"/>
          </a:xfrm>
          <a:prstGeom prst="rect">
            <a:avLst/>
          </a:prstGeom>
          <a:solidFill>
            <a:srgbClr val="00BCB4">
              <a:alpha val="545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7"/>
          <p:cNvSpPr/>
          <p:nvPr/>
        </p:nvSpPr>
        <p:spPr>
          <a:xfrm>
            <a:off x="192100" y="4068100"/>
            <a:ext cx="65505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 Introduction to Digital Marketing for Small Business Owners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3806" y="4631687"/>
            <a:ext cx="1379820" cy="380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251" y="3103950"/>
            <a:ext cx="1223113" cy="7074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362" name="Google Shape;362;p4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63" name="Google Shape;363;p4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4" name="Google Shape;364;p46"/>
            <p:cNvPicPr preferRelativeResize="0"/>
            <p:nvPr/>
          </p:nvPicPr>
          <p:blipFill rotWithShape="1">
            <a:blip r:embed="rId4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5" name="Google Shape;36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4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67" name="Google Shape;367;p4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8" name="Google Shape;368;p46"/>
            <p:cNvPicPr preferRelativeResize="0"/>
            <p:nvPr/>
          </p:nvPicPr>
          <p:blipFill rotWithShape="1">
            <a:blip r:embed="rId4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46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Example of the funnel in action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0" name="Google Shape;37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225" y="901348"/>
            <a:ext cx="873750" cy="8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6"/>
          <p:cNvSpPr txBox="1"/>
          <p:nvPr/>
        </p:nvSpPr>
        <p:spPr>
          <a:xfrm>
            <a:off x="1611262" y="1201475"/>
            <a:ext cx="1708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Awareness</a:t>
            </a:r>
            <a:endParaRPr/>
          </a:p>
        </p:txBody>
      </p:sp>
      <p:sp>
        <p:nvSpPr>
          <p:cNvPr id="372" name="Google Shape;372;p46"/>
          <p:cNvSpPr txBox="1"/>
          <p:nvPr/>
        </p:nvSpPr>
        <p:spPr>
          <a:xfrm>
            <a:off x="665288" y="2592575"/>
            <a:ext cx="4716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User</a:t>
            </a:r>
            <a:endParaRPr/>
          </a:p>
        </p:txBody>
      </p:sp>
      <p:pic>
        <p:nvPicPr>
          <p:cNvPr id="373" name="Google Shape;37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075" y="1986525"/>
            <a:ext cx="606050" cy="6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075" y="3142725"/>
            <a:ext cx="606050" cy="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6"/>
          <p:cNvSpPr txBox="1"/>
          <p:nvPr/>
        </p:nvSpPr>
        <p:spPr>
          <a:xfrm>
            <a:off x="529999" y="3796200"/>
            <a:ext cx="7422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Marketer</a:t>
            </a:r>
            <a:endParaRPr/>
          </a:p>
        </p:txBody>
      </p:sp>
      <p:sp>
        <p:nvSpPr>
          <p:cNvPr id="376" name="Google Shape;376;p46"/>
          <p:cNvSpPr txBox="1"/>
          <p:nvPr/>
        </p:nvSpPr>
        <p:spPr>
          <a:xfrm>
            <a:off x="3489962" y="1201475"/>
            <a:ext cx="1708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Interest</a:t>
            </a:r>
            <a:endParaRPr/>
          </a:p>
        </p:txBody>
      </p:sp>
      <p:grpSp>
        <p:nvGrpSpPr>
          <p:cNvPr id="377" name="Google Shape;377;p46"/>
          <p:cNvGrpSpPr/>
          <p:nvPr/>
        </p:nvGrpSpPr>
        <p:grpSpPr>
          <a:xfrm>
            <a:off x="1682883" y="2055838"/>
            <a:ext cx="1564930" cy="467402"/>
            <a:chOff x="1761475" y="2202500"/>
            <a:chExt cx="1431775" cy="376300"/>
          </a:xfrm>
        </p:grpSpPr>
        <p:pic>
          <p:nvPicPr>
            <p:cNvPr id="378" name="Google Shape;378;p46"/>
            <p:cNvPicPr preferRelativeResize="0"/>
            <p:nvPr/>
          </p:nvPicPr>
          <p:blipFill rotWithShape="1">
            <a:blip r:embed="rId9">
              <a:alphaModFix/>
            </a:blip>
            <a:srcRect b="0" l="0" r="62342" t="0"/>
            <a:stretch/>
          </p:blipFill>
          <p:spPr>
            <a:xfrm>
              <a:off x="1761475" y="2202500"/>
              <a:ext cx="1049275" cy="37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46"/>
            <p:cNvPicPr preferRelativeResize="0"/>
            <p:nvPr/>
          </p:nvPicPr>
          <p:blipFill rotWithShape="1">
            <a:blip r:embed="rId9">
              <a:alphaModFix/>
            </a:blip>
            <a:srcRect b="0" l="86272" r="0" t="0"/>
            <a:stretch/>
          </p:blipFill>
          <p:spPr>
            <a:xfrm>
              <a:off x="2810750" y="2202500"/>
              <a:ext cx="382500" cy="376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0" name="Google Shape;380;p46"/>
          <p:cNvGrpSpPr/>
          <p:nvPr/>
        </p:nvGrpSpPr>
        <p:grpSpPr>
          <a:xfrm>
            <a:off x="3507612" y="2120402"/>
            <a:ext cx="1880440" cy="338277"/>
            <a:chOff x="152400" y="4288500"/>
            <a:chExt cx="3233774" cy="628650"/>
          </a:xfrm>
        </p:grpSpPr>
        <p:pic>
          <p:nvPicPr>
            <p:cNvPr id="381" name="Google Shape;381;p46"/>
            <p:cNvPicPr preferRelativeResize="0"/>
            <p:nvPr/>
          </p:nvPicPr>
          <p:blipFill rotWithShape="1">
            <a:blip r:embed="rId10">
              <a:alphaModFix/>
            </a:blip>
            <a:srcRect b="0" l="0" r="62345" t="0"/>
            <a:stretch/>
          </p:blipFill>
          <p:spPr>
            <a:xfrm>
              <a:off x="152400" y="4288500"/>
              <a:ext cx="2320550" cy="6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46"/>
            <p:cNvPicPr preferRelativeResize="0"/>
            <p:nvPr/>
          </p:nvPicPr>
          <p:blipFill rotWithShape="1">
            <a:blip r:embed="rId10">
              <a:alphaModFix/>
            </a:blip>
            <a:srcRect b="0" l="85181" r="0" t="0"/>
            <a:stretch/>
          </p:blipFill>
          <p:spPr>
            <a:xfrm>
              <a:off x="2472950" y="4288500"/>
              <a:ext cx="913224" cy="628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3" name="Google Shape;383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17424" y="3384951"/>
            <a:ext cx="1330413" cy="707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4" name="Google Shape;384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89950" y="3142726"/>
            <a:ext cx="1564949" cy="74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385" name="Google Shape;385;p46"/>
          <p:cNvGrpSpPr/>
          <p:nvPr/>
        </p:nvGrpSpPr>
        <p:grpSpPr>
          <a:xfrm>
            <a:off x="5647840" y="2097390"/>
            <a:ext cx="1425273" cy="361302"/>
            <a:chOff x="3400217" y="2611100"/>
            <a:chExt cx="1715336" cy="449325"/>
          </a:xfrm>
        </p:grpSpPr>
        <p:pic>
          <p:nvPicPr>
            <p:cNvPr id="386" name="Google Shape;386;p46"/>
            <p:cNvPicPr preferRelativeResize="0"/>
            <p:nvPr/>
          </p:nvPicPr>
          <p:blipFill rotWithShape="1">
            <a:blip r:embed="rId13">
              <a:alphaModFix/>
            </a:blip>
            <a:srcRect b="0" l="0" r="65629" t="0"/>
            <a:stretch/>
          </p:blipFill>
          <p:spPr>
            <a:xfrm>
              <a:off x="3400217" y="2611100"/>
              <a:ext cx="1360850" cy="44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6"/>
            <p:cNvPicPr preferRelativeResize="0"/>
            <p:nvPr/>
          </p:nvPicPr>
          <p:blipFill rotWithShape="1">
            <a:blip r:embed="rId13">
              <a:alphaModFix/>
            </a:blip>
            <a:srcRect b="0" l="91047" r="0" t="0"/>
            <a:stretch/>
          </p:blipFill>
          <p:spPr>
            <a:xfrm>
              <a:off x="4761079" y="2611100"/>
              <a:ext cx="354475" cy="449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8" name="Google Shape;388;p46"/>
          <p:cNvSpPr txBox="1"/>
          <p:nvPr/>
        </p:nvSpPr>
        <p:spPr>
          <a:xfrm>
            <a:off x="5834738" y="1201475"/>
            <a:ext cx="10515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Decision</a:t>
            </a:r>
            <a:endParaRPr/>
          </a:p>
        </p:txBody>
      </p:sp>
      <p:pic>
        <p:nvPicPr>
          <p:cNvPr id="389" name="Google Shape;389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297025" y="3239125"/>
            <a:ext cx="2178274" cy="43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0" name="Google Shape;390;p46"/>
          <p:cNvSpPr txBox="1"/>
          <p:nvPr/>
        </p:nvSpPr>
        <p:spPr>
          <a:xfrm>
            <a:off x="7760538" y="1201475"/>
            <a:ext cx="10515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Action</a:t>
            </a:r>
            <a:endParaRPr/>
          </a:p>
        </p:txBody>
      </p:sp>
      <p:pic>
        <p:nvPicPr>
          <p:cNvPr id="391" name="Google Shape;391;p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88575" y="2082425"/>
            <a:ext cx="1564950" cy="3912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2" name="Google Shape;392;p46"/>
          <p:cNvSpPr/>
          <p:nvPr/>
        </p:nvSpPr>
        <p:spPr>
          <a:xfrm rot="2700000">
            <a:off x="8318594" y="2358822"/>
            <a:ext cx="260922" cy="18073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/>
          <p:nvPr/>
        </p:nvSpPr>
        <p:spPr>
          <a:xfrm>
            <a:off x="760150" y="846650"/>
            <a:ext cx="5305800" cy="2822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8" name="Google Shape;398;p4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99" name="Google Shape;399;p4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0" name="Google Shape;400;p4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1" name="Google Shape;40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4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03" name="Google Shape;403;p4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4" name="Google Shape;404;p4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47"/>
          <p:cNvSpPr/>
          <p:nvPr/>
        </p:nvSpPr>
        <p:spPr>
          <a:xfrm>
            <a:off x="3399694" y="955300"/>
            <a:ext cx="8601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Content Marketing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" name="Google Shape;406;p47"/>
          <p:cNvSpPr/>
          <p:nvPr/>
        </p:nvSpPr>
        <p:spPr>
          <a:xfrm>
            <a:off x="829613" y="3721646"/>
            <a:ext cx="7484700" cy="4857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Digital Marketing</a:t>
            </a:r>
            <a:endParaRPr sz="1800"/>
          </a:p>
        </p:txBody>
      </p:sp>
      <p:sp>
        <p:nvSpPr>
          <p:cNvPr id="407" name="Google Shape;407;p47"/>
          <p:cNvSpPr/>
          <p:nvPr/>
        </p:nvSpPr>
        <p:spPr>
          <a:xfrm>
            <a:off x="829613" y="2642850"/>
            <a:ext cx="2421300" cy="9582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Paid</a:t>
            </a:r>
            <a:endParaRPr/>
          </a:p>
        </p:txBody>
      </p:sp>
      <p:sp>
        <p:nvSpPr>
          <p:cNvPr id="408" name="Google Shape;408;p47"/>
          <p:cNvSpPr/>
          <p:nvPr/>
        </p:nvSpPr>
        <p:spPr>
          <a:xfrm>
            <a:off x="3399688" y="2652425"/>
            <a:ext cx="2633400" cy="9582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Organic</a:t>
            </a:r>
            <a:endParaRPr/>
          </a:p>
        </p:txBody>
      </p:sp>
      <p:sp>
        <p:nvSpPr>
          <p:cNvPr id="409" name="Google Shape;409;p47"/>
          <p:cNvSpPr/>
          <p:nvPr/>
        </p:nvSpPr>
        <p:spPr>
          <a:xfrm>
            <a:off x="829613" y="936150"/>
            <a:ext cx="7413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PPC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47"/>
          <p:cNvSpPr/>
          <p:nvPr/>
        </p:nvSpPr>
        <p:spPr>
          <a:xfrm>
            <a:off x="7248788" y="955300"/>
            <a:ext cx="10656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Web Development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47"/>
          <p:cNvSpPr/>
          <p:nvPr/>
        </p:nvSpPr>
        <p:spPr>
          <a:xfrm>
            <a:off x="4345762" y="955300"/>
            <a:ext cx="8601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Organic Social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47"/>
          <p:cNvSpPr/>
          <p:nvPr/>
        </p:nvSpPr>
        <p:spPr>
          <a:xfrm>
            <a:off x="2489768" y="936150"/>
            <a:ext cx="7413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Paid Social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47"/>
          <p:cNvSpPr/>
          <p:nvPr/>
        </p:nvSpPr>
        <p:spPr>
          <a:xfrm>
            <a:off x="6124537" y="2642850"/>
            <a:ext cx="2189700" cy="9582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Technical</a:t>
            </a:r>
            <a:endParaRPr/>
          </a:p>
        </p:txBody>
      </p:sp>
      <p:sp>
        <p:nvSpPr>
          <p:cNvPr id="414" name="Google Shape;414;p47"/>
          <p:cNvSpPr/>
          <p:nvPr/>
        </p:nvSpPr>
        <p:spPr>
          <a:xfrm>
            <a:off x="1659699" y="936150"/>
            <a:ext cx="7413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Display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47"/>
          <p:cNvSpPr/>
          <p:nvPr/>
        </p:nvSpPr>
        <p:spPr>
          <a:xfrm>
            <a:off x="5294557" y="955300"/>
            <a:ext cx="7413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47"/>
          <p:cNvSpPr/>
          <p:nvPr/>
        </p:nvSpPr>
        <p:spPr>
          <a:xfrm>
            <a:off x="6124563" y="955300"/>
            <a:ext cx="1065600" cy="1586100"/>
          </a:xfrm>
          <a:prstGeom prst="wedgeRoundRectCallout">
            <a:avLst>
              <a:gd fmla="val -7808" name="adj1"/>
              <a:gd fmla="val -50095" name="adj2"/>
              <a:gd fmla="val 16667" name="adj3"/>
            </a:avLst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Technical Optimisation</a:t>
            </a:r>
            <a:endParaRPr b="1" sz="9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5950" y="389674"/>
            <a:ext cx="1558207" cy="10387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8" name="Google Shape;41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8825" y="1202573"/>
            <a:ext cx="1170565" cy="6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24" name="Google Shape;424;p4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5" name="Google Shape;425;p4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6" name="Google Shape;42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8"/>
          <p:cNvSpPr txBox="1"/>
          <p:nvPr/>
        </p:nvSpPr>
        <p:spPr>
          <a:xfrm>
            <a:off x="1406400" y="2327550"/>
            <a:ext cx="6382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i="0" sz="240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28" name="Google Shape;428;p4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29" name="Google Shape;429;p4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0" name="Google Shape;430;p4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4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36" name="Google Shape;436;p4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7" name="Google Shape;437;p4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8" name="Google Shape;43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p4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40" name="Google Shape;440;p4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" name="Google Shape;441;p4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49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" name="Google Shape;443;p49"/>
          <p:cNvSpPr txBox="1"/>
          <p:nvPr/>
        </p:nvSpPr>
        <p:spPr>
          <a:xfrm>
            <a:off x="1380900" y="2042075"/>
            <a:ext cx="63822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Question Time</a:t>
            </a:r>
            <a:endParaRPr b="1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“Does anyone click on ads these days?”</a:t>
            </a:r>
            <a:endParaRPr b="0" i="0" sz="24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49"/>
          <p:cNvSpPr txBox="1"/>
          <p:nvPr/>
        </p:nvSpPr>
        <p:spPr>
          <a:xfrm>
            <a:off x="3848700" y="2862775"/>
            <a:ext cx="14466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YES!</a:t>
            </a:r>
            <a:endParaRPr b="0" i="0" sz="24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5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50" name="Google Shape;450;p5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5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2" name="Google Shape;45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5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54" name="Google Shape;454;p5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5" name="Google Shape;455;p5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" name="Google Shape;456;p50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7" name="Google Shape;45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6338" y="911425"/>
            <a:ext cx="5173524" cy="34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0"/>
          <p:cNvSpPr txBox="1"/>
          <p:nvPr/>
        </p:nvSpPr>
        <p:spPr>
          <a:xfrm>
            <a:off x="2989225" y="780250"/>
            <a:ext cx="37860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The amount of money Google makes from ads in billions</a:t>
            </a:r>
            <a:endParaRPr sz="8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5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64" name="Google Shape;464;p5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5" name="Google Shape;465;p5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6" name="Google Shape;46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5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68" name="Google Shape;468;p5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9" name="Google Shape;469;p5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51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1" name="Google Shape;47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0200" y="666622"/>
            <a:ext cx="5230479" cy="396922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1"/>
          <p:cNvSpPr/>
          <p:nvPr/>
        </p:nvSpPr>
        <p:spPr>
          <a:xfrm>
            <a:off x="2693000" y="666625"/>
            <a:ext cx="2246400" cy="312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3" name="Google Shape;473;p51"/>
          <p:cNvCxnSpPr>
            <a:endCxn id="472" idx="3"/>
          </p:cNvCxnSpPr>
          <p:nvPr/>
        </p:nvCxnSpPr>
        <p:spPr>
          <a:xfrm rot="10800000">
            <a:off x="4939400" y="822925"/>
            <a:ext cx="18762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4" name="Google Shape;474;p51"/>
          <p:cNvSpPr txBox="1"/>
          <p:nvPr/>
        </p:nvSpPr>
        <p:spPr>
          <a:xfrm>
            <a:off x="6815450" y="653950"/>
            <a:ext cx="19017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Query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5" name="Google Shape;475;p51"/>
          <p:cNvSpPr/>
          <p:nvPr/>
        </p:nvSpPr>
        <p:spPr>
          <a:xfrm>
            <a:off x="2794350" y="1158000"/>
            <a:ext cx="2642700" cy="168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1"/>
          <p:cNvSpPr txBox="1"/>
          <p:nvPr/>
        </p:nvSpPr>
        <p:spPr>
          <a:xfrm>
            <a:off x="427575" y="1620950"/>
            <a:ext cx="5424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Ads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7" name="Google Shape;477;p51"/>
          <p:cNvSpPr/>
          <p:nvPr/>
        </p:nvSpPr>
        <p:spPr>
          <a:xfrm>
            <a:off x="2794350" y="2873875"/>
            <a:ext cx="2642700" cy="51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8" name="Google Shape;478;p51"/>
          <p:cNvCxnSpPr/>
          <p:nvPr/>
        </p:nvCxnSpPr>
        <p:spPr>
          <a:xfrm flipH="1" rot="10800000">
            <a:off x="969975" y="1789700"/>
            <a:ext cx="17547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9" name="Google Shape;479;p51"/>
          <p:cNvSpPr txBox="1"/>
          <p:nvPr/>
        </p:nvSpPr>
        <p:spPr>
          <a:xfrm>
            <a:off x="311950" y="3706975"/>
            <a:ext cx="11430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Organic Listings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0" name="Google Shape;480;p51"/>
          <p:cNvCxnSpPr/>
          <p:nvPr/>
        </p:nvCxnSpPr>
        <p:spPr>
          <a:xfrm flipH="1" rot="10800000">
            <a:off x="1008275" y="3160925"/>
            <a:ext cx="1760400" cy="62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1" name="Google Shape;481;p51"/>
          <p:cNvCxnSpPr/>
          <p:nvPr/>
        </p:nvCxnSpPr>
        <p:spPr>
          <a:xfrm>
            <a:off x="1059325" y="4084175"/>
            <a:ext cx="1633800" cy="46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2" name="Google Shape;482;p51"/>
          <p:cNvSpPr/>
          <p:nvPr/>
        </p:nvSpPr>
        <p:spPr>
          <a:xfrm>
            <a:off x="2794350" y="4430975"/>
            <a:ext cx="2642700" cy="312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51"/>
          <p:cNvSpPr/>
          <p:nvPr/>
        </p:nvSpPr>
        <p:spPr>
          <a:xfrm>
            <a:off x="5506725" y="1158000"/>
            <a:ext cx="2246400" cy="2396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1"/>
          <p:cNvSpPr txBox="1"/>
          <p:nvPr/>
        </p:nvSpPr>
        <p:spPr>
          <a:xfrm>
            <a:off x="7383300" y="3854350"/>
            <a:ext cx="15189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Knowledge panel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5" name="Google Shape;485;p51"/>
          <p:cNvCxnSpPr/>
          <p:nvPr/>
        </p:nvCxnSpPr>
        <p:spPr>
          <a:xfrm rot="10800000">
            <a:off x="7396125" y="3586450"/>
            <a:ext cx="536100" cy="33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6" name="Google Shape;486;p51"/>
          <p:cNvSpPr/>
          <p:nvPr/>
        </p:nvSpPr>
        <p:spPr>
          <a:xfrm>
            <a:off x="2794350" y="3451700"/>
            <a:ext cx="2642700" cy="90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1"/>
          <p:cNvSpPr txBox="1"/>
          <p:nvPr/>
        </p:nvSpPr>
        <p:spPr>
          <a:xfrm>
            <a:off x="5921200" y="3882800"/>
            <a:ext cx="1518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Recommended topics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8" name="Google Shape;488;p51"/>
          <p:cNvCxnSpPr>
            <a:stCxn id="487" idx="1"/>
          </p:cNvCxnSpPr>
          <p:nvPr/>
        </p:nvCxnSpPr>
        <p:spPr>
          <a:xfrm rot="10800000">
            <a:off x="5472100" y="4018100"/>
            <a:ext cx="449100" cy="9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51"/>
          <p:cNvSpPr/>
          <p:nvPr/>
        </p:nvSpPr>
        <p:spPr>
          <a:xfrm>
            <a:off x="305925" y="1510550"/>
            <a:ext cx="732900" cy="611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5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95" name="Google Shape;495;p5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6" name="Google Shape;496;p5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7" name="Google Shape;49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5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499" name="Google Shape;499;p5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5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1" name="Google Shape;501;p52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2" name="Google Shape;50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997" y="1620601"/>
            <a:ext cx="4223852" cy="190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8423" y="1443347"/>
            <a:ext cx="4067352" cy="225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5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09" name="Google Shape;509;p5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0" name="Google Shape;510;p5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" name="Google Shape;51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5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13" name="Google Shape;513;p5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4" name="Google Shape;514;p5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5" name="Google Shape;515;p53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Setting up a Google ad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53"/>
          <p:cNvSpPr/>
          <p:nvPr/>
        </p:nvSpPr>
        <p:spPr>
          <a:xfrm>
            <a:off x="1359000" y="3066905"/>
            <a:ext cx="1716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3AE"/>
              </a:buClr>
              <a:buSzPts val="1100"/>
              <a:buFont typeface="Open Sans"/>
              <a:buAutoNum type="arabicPeriod"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Choose a keyword</a:t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7" name="Google Shape;517;p53"/>
          <p:cNvSpPr txBox="1"/>
          <p:nvPr/>
        </p:nvSpPr>
        <p:spPr>
          <a:xfrm>
            <a:off x="6068088" y="3066900"/>
            <a:ext cx="1975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3. Set a maximum bid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8" name="Google Shape;518;p53"/>
          <p:cNvSpPr txBox="1"/>
          <p:nvPr/>
        </p:nvSpPr>
        <p:spPr>
          <a:xfrm>
            <a:off x="3584100" y="3066888"/>
            <a:ext cx="1975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2. Create an ad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9" name="Google Shape;51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5375" y="1762255"/>
            <a:ext cx="1132490" cy="11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3221" y="1814755"/>
            <a:ext cx="1132500" cy="113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9750" y="1835537"/>
            <a:ext cx="1132500" cy="11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5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27" name="Google Shape;527;p5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8" name="Google Shape;528;p5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9" name="Google Shape;52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5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31" name="Google Shape;531;p5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2" name="Google Shape;532;p5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" name="Google Shape;533;p54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Basic auction structure</a:t>
            </a:r>
            <a:endParaRPr b="1" sz="12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4" name="Google Shape;53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21872"/>
            <a:ext cx="5235675" cy="396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9125" y="472288"/>
            <a:ext cx="3584875" cy="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4"/>
          <p:cNvSpPr/>
          <p:nvPr/>
        </p:nvSpPr>
        <p:spPr>
          <a:xfrm>
            <a:off x="5529275" y="1086596"/>
            <a:ext cx="1231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Max bid: £2.00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54"/>
          <p:cNvSpPr/>
          <p:nvPr/>
        </p:nvSpPr>
        <p:spPr>
          <a:xfrm>
            <a:off x="5529275" y="2309250"/>
            <a:ext cx="1513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Max bid: £1.70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" name="Google Shape;538;p54"/>
          <p:cNvSpPr/>
          <p:nvPr/>
        </p:nvSpPr>
        <p:spPr>
          <a:xfrm>
            <a:off x="5529275" y="3354950"/>
            <a:ext cx="1513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Max bid: £1.10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9" name="Google Shape;539;p54"/>
          <p:cNvSpPr/>
          <p:nvPr/>
        </p:nvSpPr>
        <p:spPr>
          <a:xfrm>
            <a:off x="5529275" y="4400650"/>
            <a:ext cx="1513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Max bid: £0.75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0" name="Google Shape;5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4775" y="1008993"/>
            <a:ext cx="614450" cy="6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5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46" name="Google Shape;546;p5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7" name="Google Shape;547;p5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8" name="Google Shape;548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5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50" name="Google Shape;550;p5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1" name="Google Shape;551;p5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2" name="Google Shape;552;p55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Basic auction structure</a:t>
            </a:r>
            <a:endParaRPr b="1" sz="12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3" name="Google Shape;55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21872"/>
            <a:ext cx="5235675" cy="396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9125" y="472288"/>
            <a:ext cx="3584875" cy="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5"/>
          <p:cNvSpPr/>
          <p:nvPr/>
        </p:nvSpPr>
        <p:spPr>
          <a:xfrm>
            <a:off x="5529275" y="1086596"/>
            <a:ext cx="12318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Max bid: £2.00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6" name="Google Shape;556;p55"/>
          <p:cNvSpPr/>
          <p:nvPr/>
        </p:nvSpPr>
        <p:spPr>
          <a:xfrm>
            <a:off x="5529275" y="2309250"/>
            <a:ext cx="15135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Max bid: £1.70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7" name="Google Shape;55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95625" y="1009006"/>
            <a:ext cx="632826" cy="63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16300" y="2124093"/>
            <a:ext cx="632826" cy="63282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5"/>
          <p:cNvSpPr/>
          <p:nvPr/>
        </p:nvSpPr>
        <p:spPr>
          <a:xfrm>
            <a:off x="802200" y="1580800"/>
            <a:ext cx="271200" cy="9321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5"/>
          <p:cNvSpPr/>
          <p:nvPr/>
        </p:nvSpPr>
        <p:spPr>
          <a:xfrm>
            <a:off x="7172575" y="114430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5"/>
          <p:cNvSpPr/>
          <p:nvPr/>
        </p:nvSpPr>
        <p:spPr>
          <a:xfrm>
            <a:off x="7361275" y="114430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5"/>
          <p:cNvSpPr/>
          <p:nvPr/>
        </p:nvSpPr>
        <p:spPr>
          <a:xfrm>
            <a:off x="7549975" y="114430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5"/>
          <p:cNvSpPr/>
          <p:nvPr/>
        </p:nvSpPr>
        <p:spPr>
          <a:xfrm>
            <a:off x="7738675" y="114430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5"/>
          <p:cNvSpPr/>
          <p:nvPr/>
        </p:nvSpPr>
        <p:spPr>
          <a:xfrm>
            <a:off x="7927375" y="114430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66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5"/>
          <p:cNvSpPr/>
          <p:nvPr/>
        </p:nvSpPr>
        <p:spPr>
          <a:xfrm>
            <a:off x="7183975" y="233805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55"/>
          <p:cNvSpPr/>
          <p:nvPr/>
        </p:nvSpPr>
        <p:spPr>
          <a:xfrm>
            <a:off x="7372675" y="233805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55"/>
          <p:cNvSpPr/>
          <p:nvPr/>
        </p:nvSpPr>
        <p:spPr>
          <a:xfrm>
            <a:off x="7561375" y="233805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55"/>
          <p:cNvSpPr/>
          <p:nvPr/>
        </p:nvSpPr>
        <p:spPr>
          <a:xfrm>
            <a:off x="7750075" y="233805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5"/>
          <p:cNvSpPr/>
          <p:nvPr/>
        </p:nvSpPr>
        <p:spPr>
          <a:xfrm>
            <a:off x="7938775" y="2338050"/>
            <a:ext cx="188700" cy="204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3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06" name="Google Shape;206;p3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7" name="Google Shape;207;p3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Who we are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The Bring Digital Team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0" name="Google Shape;210;p3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11" name="Google Shape;211;p3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2" name="Google Shape;212;p3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3" name="Google Shape;21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875" y="1123150"/>
            <a:ext cx="179496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163" y="1123150"/>
            <a:ext cx="179496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4519" y="1123150"/>
            <a:ext cx="1794963" cy="17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8"/>
          <p:cNvSpPr/>
          <p:nvPr/>
        </p:nvSpPr>
        <p:spPr>
          <a:xfrm>
            <a:off x="427550" y="3054675"/>
            <a:ext cx="26610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Rosa Mitchell</a:t>
            </a:r>
            <a:endParaRPr b="1"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Creative Strategy Manager</a:t>
            </a:r>
            <a:endParaRPr b="1"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5 years experience in digital marketing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Manages award-winning PR campaigns for brands like DW Sports, Ann Summers and Stena Line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Born and bred in Liverpool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38"/>
          <p:cNvSpPr/>
          <p:nvPr/>
        </p:nvSpPr>
        <p:spPr>
          <a:xfrm>
            <a:off x="3241500" y="3054675"/>
            <a:ext cx="26610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Jonny Taylor</a:t>
            </a:r>
            <a:endParaRPr b="1"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Brand Marketing </a:t>
            </a: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Manager</a:t>
            </a:r>
            <a:endParaRPr b="1"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5 years experience in digital marketing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Responsible for promotion of Bring Digital and affiliated brands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Studied for 4 years in Liverpool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38"/>
          <p:cNvSpPr/>
          <p:nvPr/>
        </p:nvSpPr>
        <p:spPr>
          <a:xfrm>
            <a:off x="5991625" y="3054675"/>
            <a:ext cx="26610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David Ingram</a:t>
            </a:r>
            <a:endParaRPr b="1"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Founder and Managing Director</a:t>
            </a:r>
            <a:endParaRPr b="1"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Over a decade of experience in digital marketing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Started Bring Digital in his spare room in 2012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Open Sans"/>
              <a:buChar char="●"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Once went to Liverpool ONE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5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75" name="Google Shape;575;p5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6" name="Google Shape;576;p5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7" name="Google Shape;57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5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79" name="Google Shape;579;p5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0" name="Google Shape;580;p5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56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2" name="Google Shape;582;p56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Google Shopping</a:t>
            </a:r>
            <a:endParaRPr b="1" sz="12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3" name="Google Shape;58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1650" y="1145950"/>
            <a:ext cx="4087651" cy="2380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84" name="Google Shape;584;p56"/>
          <p:cNvSpPr txBox="1"/>
          <p:nvPr/>
        </p:nvSpPr>
        <p:spPr>
          <a:xfrm>
            <a:off x="1242825" y="1235200"/>
            <a:ext cx="21162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Why use Google Shopping?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5" name="Google Shape;585;p56"/>
          <p:cNvSpPr txBox="1"/>
          <p:nvPr/>
        </p:nvSpPr>
        <p:spPr>
          <a:xfrm>
            <a:off x="1163175" y="1863963"/>
            <a:ext cx="227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More likely to buy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6" name="Google Shape;586;p56"/>
          <p:cNvSpPr txBox="1"/>
          <p:nvPr/>
        </p:nvSpPr>
        <p:spPr>
          <a:xfrm>
            <a:off x="1000725" y="2332725"/>
            <a:ext cx="2600400" cy="12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 the time they’ve clicked: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They’ve seen the product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They’ve seen the price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They’ve chosen it over other products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5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92" name="Google Shape;592;p5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3" name="Google Shape;593;p5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4" name="Google Shape;59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5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596" name="Google Shape;596;p5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7" name="Google Shape;597;p5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" name="Google Shape;598;p57"/>
          <p:cNvSpPr txBox="1"/>
          <p:nvPr/>
        </p:nvSpPr>
        <p:spPr>
          <a:xfrm>
            <a:off x="241825" y="402074"/>
            <a:ext cx="63822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Display advertising</a:t>
            </a:r>
            <a:endParaRPr b="1" sz="12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9" name="Google Shape;59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813" y="1460500"/>
            <a:ext cx="1896025" cy="1779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0" name="Google Shape;600;p57"/>
          <p:cNvSpPr txBox="1"/>
          <p:nvPr/>
        </p:nvSpPr>
        <p:spPr>
          <a:xfrm>
            <a:off x="1047525" y="3346400"/>
            <a:ext cx="12666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Remarketing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1" name="Google Shape;60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2703" y="1521600"/>
            <a:ext cx="1718426" cy="17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7"/>
          <p:cNvSpPr txBox="1"/>
          <p:nvPr/>
        </p:nvSpPr>
        <p:spPr>
          <a:xfrm>
            <a:off x="3898600" y="3346400"/>
            <a:ext cx="1266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New customers in your niche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57"/>
          <p:cNvSpPr txBox="1"/>
          <p:nvPr/>
        </p:nvSpPr>
        <p:spPr>
          <a:xfrm>
            <a:off x="6388700" y="3346400"/>
            <a:ext cx="1924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Brand exposure for your demographics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4" name="Google Shape;604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9412" y="1588738"/>
            <a:ext cx="1523075" cy="15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5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10" name="Google Shape;610;p5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1" name="Google Shape;611;p5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2" name="Google Shape;61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3" name="Google Shape;613;p5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14" name="Google Shape;614;p5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5" name="Google Shape;615;p5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6" name="Google Shape;616;p58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What small businesses can do</a:t>
            </a:r>
            <a:endParaRPr b="1" sz="12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7" name="Google Shape;617;p58"/>
          <p:cNvSpPr/>
          <p:nvPr/>
        </p:nvSpPr>
        <p:spPr>
          <a:xfrm>
            <a:off x="1307000" y="1670896"/>
            <a:ext cx="24990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Keyword planner 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8" name="Google Shape;618;p58"/>
          <p:cNvSpPr/>
          <p:nvPr/>
        </p:nvSpPr>
        <p:spPr>
          <a:xfrm>
            <a:off x="5115100" y="1387544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Research how much your keywords cost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Identify similar keywords you’d want to target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9" name="Google Shape;619;p58"/>
          <p:cNvSpPr/>
          <p:nvPr/>
        </p:nvSpPr>
        <p:spPr>
          <a:xfrm>
            <a:off x="5140775" y="2608113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Set up a remarketing audience in Google Analytics (guide in resource doc)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58"/>
          <p:cNvSpPr/>
          <p:nvPr/>
        </p:nvSpPr>
        <p:spPr>
          <a:xfrm>
            <a:off x="1281325" y="3659200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Products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p58"/>
          <p:cNvSpPr/>
          <p:nvPr/>
        </p:nvSpPr>
        <p:spPr>
          <a:xfrm>
            <a:off x="5115100" y="3644650"/>
            <a:ext cx="2721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Set up a shopping feed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2" name="Google Shape;622;p58"/>
          <p:cNvCxnSpPr/>
          <p:nvPr/>
        </p:nvCxnSpPr>
        <p:spPr>
          <a:xfrm>
            <a:off x="4052700" y="1825850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3" name="Google Shape;623;p58"/>
          <p:cNvCxnSpPr/>
          <p:nvPr/>
        </p:nvCxnSpPr>
        <p:spPr>
          <a:xfrm>
            <a:off x="4052700" y="281573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4" name="Google Shape;624;p58"/>
          <p:cNvCxnSpPr/>
          <p:nvPr/>
        </p:nvCxnSpPr>
        <p:spPr>
          <a:xfrm>
            <a:off x="4027025" y="3878350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5" name="Google Shape;625;p58"/>
          <p:cNvSpPr/>
          <p:nvPr/>
        </p:nvSpPr>
        <p:spPr>
          <a:xfrm>
            <a:off x="1281325" y="2632446"/>
            <a:ext cx="24990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Remarketing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5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31" name="Google Shape;631;p5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2" name="Google Shape;632;p5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5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35" name="Google Shape;635;p5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6" name="Google Shape;636;p5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7" name="Google Shape;637;p59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Useful tools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8" name="Google Shape;63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0636" y="1681200"/>
            <a:ext cx="1369100" cy="6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0425" y="1127099"/>
            <a:ext cx="991900" cy="12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9"/>
          <p:cNvPicPr preferRelativeResize="0"/>
          <p:nvPr/>
        </p:nvPicPr>
        <p:blipFill rotWithShape="1">
          <a:blip r:embed="rId7">
            <a:alphaModFix/>
          </a:blip>
          <a:srcRect b="0" l="15927" r="20463" t="0"/>
          <a:stretch/>
        </p:blipFill>
        <p:spPr>
          <a:xfrm>
            <a:off x="961447" y="2928300"/>
            <a:ext cx="1569725" cy="9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49950" y="2844938"/>
            <a:ext cx="1908649" cy="10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9"/>
          <p:cNvPicPr preferRelativeResize="0"/>
          <p:nvPr/>
        </p:nvPicPr>
        <p:blipFill rotWithShape="1">
          <a:blip r:embed="rId9">
            <a:alphaModFix/>
          </a:blip>
          <a:srcRect b="28323" l="0" r="0" t="25935"/>
          <a:stretch/>
        </p:blipFill>
        <p:spPr>
          <a:xfrm>
            <a:off x="3522875" y="3127650"/>
            <a:ext cx="2235375" cy="5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6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48" name="Google Shape;648;p6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9" name="Google Shape;649;p6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0" name="Google Shape;65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0"/>
          <p:cNvSpPr txBox="1"/>
          <p:nvPr/>
        </p:nvSpPr>
        <p:spPr>
          <a:xfrm>
            <a:off x="1406400" y="2327550"/>
            <a:ext cx="6382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1" i="0" sz="240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52" name="Google Shape;652;p6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53" name="Google Shape;653;p6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4" name="Google Shape;654;p6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6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60" name="Google Shape;660;p6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1" name="Google Shape;661;p6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2" name="Google Shape;66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1"/>
          <p:cNvSpPr txBox="1"/>
          <p:nvPr/>
        </p:nvSpPr>
        <p:spPr>
          <a:xfrm>
            <a:off x="1380900" y="2042076"/>
            <a:ext cx="6382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Question Time</a:t>
            </a:r>
            <a:endParaRPr b="1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“What does ‘SEO’ stand for?”</a:t>
            </a:r>
            <a:endParaRPr b="0" i="0" sz="24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64" name="Google Shape;664;p6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65" name="Google Shape;665;p6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6" name="Google Shape;666;p6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61"/>
          <p:cNvSpPr txBox="1"/>
          <p:nvPr/>
        </p:nvSpPr>
        <p:spPr>
          <a:xfrm>
            <a:off x="1482300" y="2666126"/>
            <a:ext cx="6382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Search Engine Optimisation</a:t>
            </a:r>
            <a:endParaRPr b="0" i="0" sz="24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6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73" name="Google Shape;673;p6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4" name="Google Shape;674;p6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5" name="Google Shape;67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p6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77" name="Google Shape;677;p6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8" name="Google Shape;678;p6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9" name="Google Shape;679;p62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0" name="Google Shape;680;p62"/>
          <p:cNvPicPr preferRelativeResize="0"/>
          <p:nvPr/>
        </p:nvPicPr>
        <p:blipFill rotWithShape="1">
          <a:blip r:embed="rId5">
            <a:alphaModFix/>
          </a:blip>
          <a:srcRect b="12367" l="0" r="0" t="12630"/>
          <a:stretch/>
        </p:blipFill>
        <p:spPr>
          <a:xfrm>
            <a:off x="2286000" y="1285875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6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86" name="Google Shape;686;p6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7" name="Google Shape;687;p6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8" name="Google Shape;68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9" name="Google Shape;689;p6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690" name="Google Shape;690;p6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1" name="Google Shape;691;p6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2" name="Google Shape;692;p63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3" name="Google Shape;69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0200" y="666622"/>
            <a:ext cx="5230479" cy="3969228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3"/>
          <p:cNvSpPr/>
          <p:nvPr/>
        </p:nvSpPr>
        <p:spPr>
          <a:xfrm>
            <a:off x="2693000" y="666625"/>
            <a:ext cx="2246400" cy="312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5" name="Google Shape;695;p63"/>
          <p:cNvCxnSpPr>
            <a:endCxn id="694" idx="3"/>
          </p:cNvCxnSpPr>
          <p:nvPr/>
        </p:nvCxnSpPr>
        <p:spPr>
          <a:xfrm rot="10800000">
            <a:off x="4939400" y="822925"/>
            <a:ext cx="18762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63"/>
          <p:cNvSpPr txBox="1"/>
          <p:nvPr/>
        </p:nvSpPr>
        <p:spPr>
          <a:xfrm>
            <a:off x="6815450" y="653950"/>
            <a:ext cx="19017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Query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63"/>
          <p:cNvSpPr/>
          <p:nvPr/>
        </p:nvSpPr>
        <p:spPr>
          <a:xfrm>
            <a:off x="2794350" y="1158000"/>
            <a:ext cx="2642700" cy="1688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63"/>
          <p:cNvSpPr txBox="1"/>
          <p:nvPr/>
        </p:nvSpPr>
        <p:spPr>
          <a:xfrm>
            <a:off x="427575" y="1620950"/>
            <a:ext cx="5424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Ads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9" name="Google Shape;699;p63"/>
          <p:cNvSpPr/>
          <p:nvPr/>
        </p:nvSpPr>
        <p:spPr>
          <a:xfrm>
            <a:off x="2794350" y="2873875"/>
            <a:ext cx="2642700" cy="511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0" name="Google Shape;700;p63"/>
          <p:cNvCxnSpPr/>
          <p:nvPr/>
        </p:nvCxnSpPr>
        <p:spPr>
          <a:xfrm flipH="1" rot="10800000">
            <a:off x="969975" y="1789700"/>
            <a:ext cx="1754700" cy="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1" name="Google Shape;701;p63"/>
          <p:cNvSpPr txBox="1"/>
          <p:nvPr/>
        </p:nvSpPr>
        <p:spPr>
          <a:xfrm>
            <a:off x="311950" y="3706975"/>
            <a:ext cx="11430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Organic Listings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2" name="Google Shape;702;p63"/>
          <p:cNvCxnSpPr/>
          <p:nvPr/>
        </p:nvCxnSpPr>
        <p:spPr>
          <a:xfrm flipH="1" rot="10800000">
            <a:off x="1008275" y="3160925"/>
            <a:ext cx="1760400" cy="62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3" name="Google Shape;703;p63"/>
          <p:cNvCxnSpPr/>
          <p:nvPr/>
        </p:nvCxnSpPr>
        <p:spPr>
          <a:xfrm>
            <a:off x="1059325" y="4084175"/>
            <a:ext cx="1633800" cy="46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4" name="Google Shape;704;p63"/>
          <p:cNvSpPr/>
          <p:nvPr/>
        </p:nvSpPr>
        <p:spPr>
          <a:xfrm>
            <a:off x="2794350" y="4430975"/>
            <a:ext cx="2642700" cy="312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3"/>
          <p:cNvSpPr/>
          <p:nvPr/>
        </p:nvSpPr>
        <p:spPr>
          <a:xfrm>
            <a:off x="5506725" y="1158000"/>
            <a:ext cx="2246400" cy="2396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63"/>
          <p:cNvSpPr txBox="1"/>
          <p:nvPr/>
        </p:nvSpPr>
        <p:spPr>
          <a:xfrm>
            <a:off x="7383300" y="3854350"/>
            <a:ext cx="15189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Knowledge panel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7" name="Google Shape;707;p63"/>
          <p:cNvCxnSpPr/>
          <p:nvPr/>
        </p:nvCxnSpPr>
        <p:spPr>
          <a:xfrm rot="10800000">
            <a:off x="7396125" y="3586450"/>
            <a:ext cx="536100" cy="33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8" name="Google Shape;708;p63"/>
          <p:cNvSpPr/>
          <p:nvPr/>
        </p:nvSpPr>
        <p:spPr>
          <a:xfrm>
            <a:off x="2794350" y="3451700"/>
            <a:ext cx="2642700" cy="90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3"/>
          <p:cNvSpPr txBox="1"/>
          <p:nvPr/>
        </p:nvSpPr>
        <p:spPr>
          <a:xfrm>
            <a:off x="5921200" y="3882800"/>
            <a:ext cx="1518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Recommended topics</a:t>
            </a:r>
            <a:endParaRPr b="1" sz="10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0" name="Google Shape;710;p63"/>
          <p:cNvCxnSpPr>
            <a:stCxn id="709" idx="1"/>
          </p:cNvCxnSpPr>
          <p:nvPr/>
        </p:nvCxnSpPr>
        <p:spPr>
          <a:xfrm rot="10800000">
            <a:off x="5472100" y="4018100"/>
            <a:ext cx="449100" cy="9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1" name="Google Shape;711;p63"/>
          <p:cNvSpPr/>
          <p:nvPr/>
        </p:nvSpPr>
        <p:spPr>
          <a:xfrm>
            <a:off x="306075" y="3653950"/>
            <a:ext cx="785400" cy="615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63"/>
          <p:cNvSpPr/>
          <p:nvPr/>
        </p:nvSpPr>
        <p:spPr>
          <a:xfrm>
            <a:off x="5884975" y="3842925"/>
            <a:ext cx="1260600" cy="615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63"/>
          <p:cNvSpPr/>
          <p:nvPr/>
        </p:nvSpPr>
        <p:spPr>
          <a:xfrm>
            <a:off x="7396125" y="3713750"/>
            <a:ext cx="1260600" cy="615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6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19" name="Google Shape;719;p6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0" name="Google Shape;720;p6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1" name="Google Shape;72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2" name="Google Shape;722;p6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23" name="Google Shape;723;p6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4" name="Google Shape;724;p6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5" name="Google Shape;725;p64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64"/>
          <p:cNvSpPr/>
          <p:nvPr/>
        </p:nvSpPr>
        <p:spPr>
          <a:xfrm>
            <a:off x="1294150" y="1959567"/>
            <a:ext cx="2499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Relevance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— “Is this page relevant to what the user is searching for?”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64"/>
          <p:cNvSpPr/>
          <p:nvPr/>
        </p:nvSpPr>
        <p:spPr>
          <a:xfrm>
            <a:off x="5127925" y="1959569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Optimise for keywords related to the topics you want to rank for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8" name="Google Shape;728;p64"/>
          <p:cNvSpPr/>
          <p:nvPr/>
        </p:nvSpPr>
        <p:spPr>
          <a:xfrm>
            <a:off x="1294150" y="2705538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Authority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— “Is this website an authority on the topic?”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p64"/>
          <p:cNvSpPr/>
          <p:nvPr/>
        </p:nvSpPr>
        <p:spPr>
          <a:xfrm>
            <a:off x="5127925" y="2705538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Create detailed, high-quality content informed by your expertise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64"/>
          <p:cNvSpPr/>
          <p:nvPr/>
        </p:nvSpPr>
        <p:spPr>
          <a:xfrm>
            <a:off x="1294150" y="3398850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Trust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— “Do other websites trust this website?”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64"/>
          <p:cNvSpPr/>
          <p:nvPr/>
        </p:nvSpPr>
        <p:spPr>
          <a:xfrm>
            <a:off x="5127925" y="3384300"/>
            <a:ext cx="2721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Get other websites to link to yours, preferably those that are well-known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32" name="Google Shape;732;p64"/>
          <p:cNvCxnSpPr/>
          <p:nvPr/>
        </p:nvCxnSpPr>
        <p:spPr>
          <a:xfrm>
            <a:off x="4039850" y="2215850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3" name="Google Shape;733;p64"/>
          <p:cNvCxnSpPr/>
          <p:nvPr/>
        </p:nvCxnSpPr>
        <p:spPr>
          <a:xfrm>
            <a:off x="4039850" y="2913163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4" name="Google Shape;734;p64"/>
          <p:cNvCxnSpPr/>
          <p:nvPr/>
        </p:nvCxnSpPr>
        <p:spPr>
          <a:xfrm>
            <a:off x="4039850" y="3618000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35" name="Google Shape;73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4875" y="869475"/>
            <a:ext cx="757575" cy="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0100" y="869475"/>
            <a:ext cx="757575" cy="7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6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42" name="Google Shape;742;p6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3" name="Google Shape;743;p6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4" name="Google Shape;744;p6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45" name="Google Shape;745;p6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6" name="Google Shape;746;p6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7" name="Google Shape;747;p65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8" name="Google Shape;748;p65"/>
          <p:cNvSpPr txBox="1"/>
          <p:nvPr/>
        </p:nvSpPr>
        <p:spPr>
          <a:xfrm>
            <a:off x="974562" y="889500"/>
            <a:ext cx="1708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Relevance</a:t>
            </a:r>
            <a:endParaRPr/>
          </a:p>
        </p:txBody>
      </p:sp>
      <p:sp>
        <p:nvSpPr>
          <p:cNvPr id="749" name="Google Shape;749;p65"/>
          <p:cNvSpPr/>
          <p:nvPr/>
        </p:nvSpPr>
        <p:spPr>
          <a:xfrm>
            <a:off x="667050" y="1326594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Optimise for keywords related to the topics you want to rank for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0" name="Google Shape;750;p65"/>
          <p:cNvPicPr preferRelativeResize="0"/>
          <p:nvPr/>
        </p:nvPicPr>
        <p:blipFill rotWithShape="1">
          <a:blip r:embed="rId4">
            <a:alphaModFix/>
          </a:blip>
          <a:srcRect b="19990" l="0" r="0" t="22265"/>
          <a:stretch/>
        </p:blipFill>
        <p:spPr>
          <a:xfrm>
            <a:off x="926525" y="382050"/>
            <a:ext cx="878839" cy="50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1" name="Google Shape;751;p65"/>
          <p:cNvGrpSpPr/>
          <p:nvPr/>
        </p:nvGrpSpPr>
        <p:grpSpPr>
          <a:xfrm>
            <a:off x="913786" y="1952985"/>
            <a:ext cx="1829725" cy="386334"/>
            <a:chOff x="152400" y="2229300"/>
            <a:chExt cx="2550850" cy="571500"/>
          </a:xfrm>
        </p:grpSpPr>
        <p:pic>
          <p:nvPicPr>
            <p:cNvPr id="752" name="Google Shape;752;p65"/>
            <p:cNvPicPr preferRelativeResize="0"/>
            <p:nvPr/>
          </p:nvPicPr>
          <p:blipFill rotWithShape="1">
            <a:blip r:embed="rId5">
              <a:alphaModFix/>
            </a:blip>
            <a:srcRect b="0" l="0" r="72409" t="0"/>
            <a:stretch/>
          </p:blipFill>
          <p:spPr>
            <a:xfrm>
              <a:off x="152400" y="2229300"/>
              <a:ext cx="1708200" cy="57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65"/>
            <p:cNvPicPr preferRelativeResize="0"/>
            <p:nvPr/>
          </p:nvPicPr>
          <p:blipFill rotWithShape="1">
            <a:blip r:embed="rId5">
              <a:alphaModFix/>
            </a:blip>
            <a:srcRect b="0" l="86389" r="0" t="0"/>
            <a:stretch/>
          </p:blipFill>
          <p:spPr>
            <a:xfrm>
              <a:off x="1860600" y="2229300"/>
              <a:ext cx="842650" cy="571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4" name="Google Shape;754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300" y="2546063"/>
            <a:ext cx="2920025" cy="6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250" y="3228425"/>
            <a:ext cx="2605502" cy="10610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56" name="Google Shape;756;p65"/>
          <p:cNvSpPr txBox="1"/>
          <p:nvPr/>
        </p:nvSpPr>
        <p:spPr>
          <a:xfrm>
            <a:off x="3720012" y="889488"/>
            <a:ext cx="1708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Authority</a:t>
            </a:r>
            <a:endParaRPr/>
          </a:p>
        </p:txBody>
      </p:sp>
      <p:sp>
        <p:nvSpPr>
          <p:cNvPr id="757" name="Google Shape;757;p65"/>
          <p:cNvSpPr/>
          <p:nvPr/>
        </p:nvSpPr>
        <p:spPr>
          <a:xfrm>
            <a:off x="3388950" y="1326582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Create detailed, high-quality content informed by your expertise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8" name="Google Shape;758;p65"/>
          <p:cNvSpPr txBox="1"/>
          <p:nvPr/>
        </p:nvSpPr>
        <p:spPr>
          <a:xfrm>
            <a:off x="6476637" y="889488"/>
            <a:ext cx="1708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Trust</a:t>
            </a:r>
            <a:endParaRPr/>
          </a:p>
        </p:txBody>
      </p:sp>
      <p:sp>
        <p:nvSpPr>
          <p:cNvPr id="759" name="Google Shape;759;p65"/>
          <p:cNvSpPr/>
          <p:nvPr/>
        </p:nvSpPr>
        <p:spPr>
          <a:xfrm>
            <a:off x="6145575" y="1326582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Get other websites to link to yours, especially well-established sites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0" name="Google Shape;760;p65"/>
          <p:cNvPicPr preferRelativeResize="0"/>
          <p:nvPr/>
        </p:nvPicPr>
        <p:blipFill rotWithShape="1">
          <a:blip r:embed="rId8">
            <a:alphaModFix/>
          </a:blip>
          <a:srcRect b="27230" l="0" r="0" t="0"/>
          <a:stretch/>
        </p:blipFill>
        <p:spPr>
          <a:xfrm>
            <a:off x="4051525" y="1885975"/>
            <a:ext cx="1045150" cy="133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61" name="Google Shape;761;p65"/>
          <p:cNvSpPr/>
          <p:nvPr/>
        </p:nvSpPr>
        <p:spPr>
          <a:xfrm>
            <a:off x="4017425" y="2327875"/>
            <a:ext cx="1045200" cy="226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65"/>
          <p:cNvSpPr/>
          <p:nvPr/>
        </p:nvSpPr>
        <p:spPr>
          <a:xfrm>
            <a:off x="4017425" y="2560300"/>
            <a:ext cx="1045200" cy="226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3" name="Google Shape;763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88951" y="3349528"/>
            <a:ext cx="2605501" cy="13334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64" name="Google Shape;764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263" y="3700275"/>
            <a:ext cx="2125574" cy="116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65" name="Google Shape;765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36550" y="1748225"/>
            <a:ext cx="1231801" cy="18503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66" name="Google Shape;766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41925" y="2624397"/>
            <a:ext cx="2125549" cy="12617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67" name="Google Shape;767;p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34799" y="4059974"/>
            <a:ext cx="1642300" cy="5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5"/>
          <p:cNvPicPr preferRelativeResize="0"/>
          <p:nvPr/>
        </p:nvPicPr>
        <p:blipFill rotWithShape="1">
          <a:blip r:embed="rId14">
            <a:alphaModFix/>
          </a:blip>
          <a:srcRect b="25355" l="0" r="0" t="27898"/>
          <a:stretch/>
        </p:blipFill>
        <p:spPr>
          <a:xfrm>
            <a:off x="7568350" y="4516749"/>
            <a:ext cx="1231800" cy="3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3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24" name="Google Shape;224;p3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5" name="Google Shape;225;p3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9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Who we are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The Bring Digital Team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8" name="Google Shape;228;p3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29" name="Google Shape;229;p3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p3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1" name="Google Shape;23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082263"/>
            <a:ext cx="4155772" cy="3116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39"/>
          <p:cNvGrpSpPr/>
          <p:nvPr/>
        </p:nvGrpSpPr>
        <p:grpSpPr>
          <a:xfrm>
            <a:off x="751800" y="2443825"/>
            <a:ext cx="882750" cy="832610"/>
            <a:chOff x="0" y="0"/>
            <a:chExt cx="1496948" cy="1535048"/>
          </a:xfrm>
        </p:grpSpPr>
        <p:pic>
          <p:nvPicPr>
            <p:cNvPr id="233" name="Google Shape;233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3200" y="203200"/>
              <a:ext cx="1090549" cy="109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496948" cy="1535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5" name="Google Shape;235;p39"/>
          <p:cNvGrpSpPr/>
          <p:nvPr/>
        </p:nvGrpSpPr>
        <p:grpSpPr>
          <a:xfrm>
            <a:off x="1773407" y="2443825"/>
            <a:ext cx="882750" cy="832610"/>
            <a:chOff x="0" y="0"/>
            <a:chExt cx="1496948" cy="1535048"/>
          </a:xfrm>
        </p:grpSpPr>
        <p:pic>
          <p:nvPicPr>
            <p:cNvPr id="236" name="Google Shape;236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3200" y="203200"/>
              <a:ext cx="1090549" cy="109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496948" cy="1535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" name="Google Shape;238;p39"/>
          <p:cNvGrpSpPr/>
          <p:nvPr/>
        </p:nvGrpSpPr>
        <p:grpSpPr>
          <a:xfrm>
            <a:off x="2794901" y="2443825"/>
            <a:ext cx="882750" cy="832610"/>
            <a:chOff x="0" y="0"/>
            <a:chExt cx="1496948" cy="1535048"/>
          </a:xfrm>
        </p:grpSpPr>
        <p:pic>
          <p:nvPicPr>
            <p:cNvPr id="239" name="Google Shape;239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3200" y="203200"/>
              <a:ext cx="1090549" cy="109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496948" cy="1535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39"/>
          <p:cNvGrpSpPr/>
          <p:nvPr/>
        </p:nvGrpSpPr>
        <p:grpSpPr>
          <a:xfrm>
            <a:off x="751800" y="3366469"/>
            <a:ext cx="882750" cy="832610"/>
            <a:chOff x="0" y="0"/>
            <a:chExt cx="1496948" cy="1535048"/>
          </a:xfrm>
        </p:grpSpPr>
        <p:pic>
          <p:nvPicPr>
            <p:cNvPr id="242" name="Google Shape;242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3200" y="203200"/>
              <a:ext cx="1090549" cy="109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496948" cy="1535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4" name="Google Shape;244;p39"/>
          <p:cNvGrpSpPr/>
          <p:nvPr/>
        </p:nvGrpSpPr>
        <p:grpSpPr>
          <a:xfrm>
            <a:off x="1773407" y="3366469"/>
            <a:ext cx="882750" cy="832610"/>
            <a:chOff x="0" y="0"/>
            <a:chExt cx="1496948" cy="1535048"/>
          </a:xfrm>
        </p:grpSpPr>
        <p:pic>
          <p:nvPicPr>
            <p:cNvPr id="245" name="Google Shape;245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3200" y="203200"/>
              <a:ext cx="1090549" cy="109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496948" cy="15350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247;p39"/>
          <p:cNvGrpSpPr/>
          <p:nvPr/>
        </p:nvGrpSpPr>
        <p:grpSpPr>
          <a:xfrm>
            <a:off x="2794901" y="3366469"/>
            <a:ext cx="882750" cy="832610"/>
            <a:chOff x="0" y="0"/>
            <a:chExt cx="1496948" cy="1535048"/>
          </a:xfrm>
        </p:grpSpPr>
        <p:pic>
          <p:nvPicPr>
            <p:cNvPr id="248" name="Google Shape;248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3200" y="203200"/>
              <a:ext cx="1090549" cy="109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1496948" cy="15350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0" name="Google Shape;25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03694" y="2668242"/>
            <a:ext cx="407027" cy="329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walkdentowncentre.co.uk/images/logos/jd_sports.jpg/rs-221x221.jpg/" id="251" name="Google Shape;251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83311" y="3513548"/>
            <a:ext cx="505899" cy="465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sics logo" id="252" name="Google Shape;252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14724" y="2756113"/>
            <a:ext cx="643076" cy="208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ormula 1 logo" id="253" name="Google Shape;253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30518" y="3616215"/>
            <a:ext cx="556498" cy="255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ove energy savings" id="254" name="Google Shape;254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69583" y="3646751"/>
            <a:ext cx="627205" cy="24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kashflow" id="255" name="Google Shape;255;p3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5521" y="2764825"/>
            <a:ext cx="715333" cy="1948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9"/>
          <p:cNvSpPr txBox="1"/>
          <p:nvPr/>
        </p:nvSpPr>
        <p:spPr>
          <a:xfrm>
            <a:off x="643413" y="1174825"/>
            <a:ext cx="3550500" cy="8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AE"/>
              </a:buClr>
              <a:buSzPts val="800"/>
              <a:buFont typeface="Open Sans"/>
              <a:buChar char="●"/>
            </a:pPr>
            <a:r>
              <a:rPr b="1" lang="en" sz="8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Specialist digital marketing agency</a:t>
            </a:r>
            <a:endParaRPr b="1" sz="8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AE"/>
              </a:buClr>
              <a:buSzPts val="800"/>
              <a:buFont typeface="Open Sans"/>
              <a:buChar char="●"/>
            </a:pPr>
            <a:r>
              <a:rPr b="1" lang="en" sz="8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50 clients in the UK and abroad</a:t>
            </a:r>
            <a:endParaRPr b="1" sz="8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AE"/>
              </a:buClr>
              <a:buSzPts val="800"/>
              <a:buFont typeface="Open Sans"/>
              <a:buChar char="●"/>
            </a:pPr>
            <a:r>
              <a:rPr b="1" lang="en" sz="8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35 experts in 5 departments</a:t>
            </a:r>
            <a:endParaRPr b="1" sz="8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AE"/>
              </a:buClr>
              <a:buSzPts val="800"/>
              <a:buFont typeface="Open Sans"/>
              <a:buChar char="●"/>
            </a:pPr>
            <a:r>
              <a:rPr b="1" lang="en" sz="8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One of Prolific North’s Top 50 agencies</a:t>
            </a:r>
            <a:endParaRPr b="1" sz="8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9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3AE"/>
              </a:buClr>
              <a:buSzPts val="800"/>
              <a:buFont typeface="Open Sans"/>
              <a:buChar char="●"/>
            </a:pPr>
            <a:r>
              <a:rPr b="1" lang="en" sz="8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‘Large Agency of the Year’ 2018</a:t>
            </a:r>
            <a:endParaRPr b="1" sz="8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6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74" name="Google Shape;774;p6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5" name="Google Shape;775;p6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6" name="Google Shape;77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7" name="Google Shape;777;p6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78" name="Google Shape;778;p6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9" name="Google Shape;779;p6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0" name="Google Shape;780;p66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Google My Business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1" name="Google Shape;78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6263" y="780222"/>
            <a:ext cx="2378545" cy="396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66"/>
          <p:cNvPicPr preferRelativeResize="0"/>
          <p:nvPr/>
        </p:nvPicPr>
        <p:blipFill rotWithShape="1">
          <a:blip r:embed="rId6">
            <a:alphaModFix/>
          </a:blip>
          <a:srcRect b="0" l="19833" r="15563" t="0"/>
          <a:stretch/>
        </p:blipFill>
        <p:spPr>
          <a:xfrm>
            <a:off x="2309200" y="1783263"/>
            <a:ext cx="1606150" cy="13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6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88" name="Google Shape;788;p6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9" name="Google Shape;789;p6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0" name="Google Shape;79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1" name="Google Shape;791;p6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792" name="Google Shape;792;p6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3" name="Google Shape;793;p6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4" name="Google Shape;794;p67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Where to start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5" name="Google Shape;795;p67"/>
          <p:cNvSpPr/>
          <p:nvPr/>
        </p:nvSpPr>
        <p:spPr>
          <a:xfrm>
            <a:off x="1294150" y="1577142"/>
            <a:ext cx="2499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Outline the keywords you want each of your pages to rank for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6" name="Google Shape;796;p67"/>
          <p:cNvSpPr/>
          <p:nvPr/>
        </p:nvSpPr>
        <p:spPr>
          <a:xfrm>
            <a:off x="5127925" y="1577152"/>
            <a:ext cx="27219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Headings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Meta information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Related topics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7" name="Google Shape;797;p67"/>
          <p:cNvSpPr/>
          <p:nvPr/>
        </p:nvSpPr>
        <p:spPr>
          <a:xfrm>
            <a:off x="1294150" y="2323113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Share your expertise to show you’re an authority in your niche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8" name="Google Shape;798;p67"/>
          <p:cNvSpPr/>
          <p:nvPr/>
        </p:nvSpPr>
        <p:spPr>
          <a:xfrm>
            <a:off x="5127925" y="2323113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Guides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Blog posts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In-depth product descriptions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9" name="Google Shape;799;p67"/>
          <p:cNvSpPr/>
          <p:nvPr/>
        </p:nvSpPr>
        <p:spPr>
          <a:xfrm>
            <a:off x="5127925" y="3001875"/>
            <a:ext cx="2721900" cy="8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Website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Opening hours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Reviews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Address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00" name="Google Shape;800;p67"/>
          <p:cNvCxnSpPr/>
          <p:nvPr/>
        </p:nvCxnSpPr>
        <p:spPr>
          <a:xfrm>
            <a:off x="4039850" y="1833425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1" name="Google Shape;801;p67"/>
          <p:cNvCxnSpPr/>
          <p:nvPr/>
        </p:nvCxnSpPr>
        <p:spPr>
          <a:xfrm>
            <a:off x="4039850" y="253073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2" name="Google Shape;802;p67"/>
          <p:cNvCxnSpPr/>
          <p:nvPr/>
        </p:nvCxnSpPr>
        <p:spPr>
          <a:xfrm>
            <a:off x="4039850" y="3235575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3" name="Google Shape;803;p67"/>
          <p:cNvSpPr/>
          <p:nvPr/>
        </p:nvSpPr>
        <p:spPr>
          <a:xfrm>
            <a:off x="1294150" y="3027375"/>
            <a:ext cx="2721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Set up your Google My Business profile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p6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09" name="Google Shape;809;p6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0" name="Google Shape;810;p6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1" name="Google Shape;811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2" name="Google Shape;812;p6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13" name="Google Shape;813;p6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4" name="Google Shape;814;p6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5" name="Google Shape;815;p68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SEO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Useful free tools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6" name="Google Shape;8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600" y="1106750"/>
            <a:ext cx="2001875" cy="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68"/>
          <p:cNvPicPr preferRelativeResize="0"/>
          <p:nvPr/>
        </p:nvPicPr>
        <p:blipFill rotWithShape="1">
          <a:blip r:embed="rId6">
            <a:alphaModFix/>
          </a:blip>
          <a:srcRect b="25492" l="13633" r="13031" t="21848"/>
          <a:stretch/>
        </p:blipFill>
        <p:spPr>
          <a:xfrm>
            <a:off x="5251850" y="1106754"/>
            <a:ext cx="2001874" cy="95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2600" y="2770850"/>
            <a:ext cx="2001876" cy="100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68"/>
          <p:cNvPicPr preferRelativeResize="0"/>
          <p:nvPr/>
        </p:nvPicPr>
        <p:blipFill rotWithShape="1">
          <a:blip r:embed="rId8">
            <a:alphaModFix/>
          </a:blip>
          <a:srcRect b="0" l="19833" r="15563" t="0"/>
          <a:stretch/>
        </p:blipFill>
        <p:spPr>
          <a:xfrm>
            <a:off x="5449712" y="2572075"/>
            <a:ext cx="1606150" cy="13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69"/>
          <p:cNvPicPr preferRelativeResize="0"/>
          <p:nvPr/>
        </p:nvPicPr>
        <p:blipFill rotWithShape="1">
          <a:blip r:embed="rId3">
            <a:alphaModFix/>
          </a:blip>
          <a:srcRect b="0" l="0" r="0" t="17952"/>
          <a:stretch/>
        </p:blipFill>
        <p:spPr>
          <a:xfrm>
            <a:off x="0" y="-25"/>
            <a:ext cx="9144000" cy="5143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6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26" name="Google Shape;826;p6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7" name="Google Shape;827;p69"/>
            <p:cNvPicPr preferRelativeResize="0"/>
            <p:nvPr/>
          </p:nvPicPr>
          <p:blipFill rotWithShape="1">
            <a:blip r:embed="rId4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8" name="Google Shape;828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69"/>
          <p:cNvSpPr txBox="1"/>
          <p:nvPr/>
        </p:nvSpPr>
        <p:spPr>
          <a:xfrm>
            <a:off x="1423350" y="2221951"/>
            <a:ext cx="6382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Intermission</a:t>
            </a:r>
            <a:endParaRPr b="0" i="0" sz="24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30" name="Google Shape;830;p6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31" name="Google Shape;831;p6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2" name="Google Shape;832;p69"/>
            <p:cNvPicPr preferRelativeResize="0"/>
            <p:nvPr/>
          </p:nvPicPr>
          <p:blipFill rotWithShape="1">
            <a:blip r:embed="rId4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7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38" name="Google Shape;838;p7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9" name="Google Shape;839;p7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0" name="Google Shape;840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70"/>
          <p:cNvSpPr txBox="1"/>
          <p:nvPr/>
        </p:nvSpPr>
        <p:spPr>
          <a:xfrm>
            <a:off x="1406400" y="2327550"/>
            <a:ext cx="6382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Content Marketing</a:t>
            </a:r>
            <a:endParaRPr b="1" i="0" sz="240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42" name="Google Shape;842;p7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43" name="Google Shape;843;p7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4" name="Google Shape;844;p7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1"/>
          <p:cNvSpPr/>
          <p:nvPr/>
        </p:nvSpPr>
        <p:spPr>
          <a:xfrm>
            <a:off x="516250" y="395175"/>
            <a:ext cx="8515200" cy="4238400"/>
          </a:xfrm>
          <a:prstGeom prst="cloudCallout">
            <a:avLst>
              <a:gd fmla="val -50823" name="adj1"/>
              <a:gd fmla="val 55652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0" name="Google Shape;850;p7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51" name="Google Shape;851;p7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2" name="Google Shape;852;p7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3" name="Google Shape;85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4" name="Google Shape;854;p7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55" name="Google Shape;855;p7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6" name="Google Shape;856;p7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7" name="Google Shape;857;p71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Content Marketing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8" name="Google Shape;858;p71"/>
          <p:cNvSpPr/>
          <p:nvPr/>
        </p:nvSpPr>
        <p:spPr>
          <a:xfrm>
            <a:off x="1294150" y="1959567"/>
            <a:ext cx="2499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Relevance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— “Is this page relevant to what the user is searching for?”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9" name="Google Shape;859;p71"/>
          <p:cNvSpPr/>
          <p:nvPr/>
        </p:nvSpPr>
        <p:spPr>
          <a:xfrm>
            <a:off x="5127925" y="1959569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Optimise for keywords related to the topics you want to rank for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0" name="Google Shape;860;p71"/>
          <p:cNvSpPr/>
          <p:nvPr/>
        </p:nvSpPr>
        <p:spPr>
          <a:xfrm>
            <a:off x="1294150" y="2705538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Authority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— “Is this website an authority on the topic?”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1" name="Google Shape;861;p71"/>
          <p:cNvSpPr/>
          <p:nvPr/>
        </p:nvSpPr>
        <p:spPr>
          <a:xfrm>
            <a:off x="5127925" y="2705538"/>
            <a:ext cx="2721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Create detailed, high-quality content informed by your expertise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2" name="Google Shape;862;p71"/>
          <p:cNvSpPr/>
          <p:nvPr/>
        </p:nvSpPr>
        <p:spPr>
          <a:xfrm>
            <a:off x="1294150" y="3398850"/>
            <a:ext cx="272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Trust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— “Do other websites trust this website?”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3" name="Google Shape;863;p71"/>
          <p:cNvSpPr/>
          <p:nvPr/>
        </p:nvSpPr>
        <p:spPr>
          <a:xfrm>
            <a:off x="5127925" y="3384300"/>
            <a:ext cx="27219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Get other websites to link to yours, preferably those that are well-known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64" name="Google Shape;864;p71"/>
          <p:cNvCxnSpPr/>
          <p:nvPr/>
        </p:nvCxnSpPr>
        <p:spPr>
          <a:xfrm>
            <a:off x="4039850" y="2215850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5" name="Google Shape;865;p71"/>
          <p:cNvCxnSpPr/>
          <p:nvPr/>
        </p:nvCxnSpPr>
        <p:spPr>
          <a:xfrm>
            <a:off x="4039850" y="2913163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6" name="Google Shape;866;p71"/>
          <p:cNvCxnSpPr/>
          <p:nvPr/>
        </p:nvCxnSpPr>
        <p:spPr>
          <a:xfrm>
            <a:off x="4039850" y="3618000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67" name="Google Shape;86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4875" y="869475"/>
            <a:ext cx="757575" cy="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0100" y="869475"/>
            <a:ext cx="757575" cy="7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71"/>
          <p:cNvSpPr/>
          <p:nvPr/>
        </p:nvSpPr>
        <p:spPr>
          <a:xfrm>
            <a:off x="5001925" y="3176700"/>
            <a:ext cx="2847900" cy="757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71"/>
          <p:cNvSpPr/>
          <p:nvPr/>
        </p:nvSpPr>
        <p:spPr>
          <a:xfrm>
            <a:off x="5064938" y="2512338"/>
            <a:ext cx="2847900" cy="757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7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76" name="Google Shape;876;p7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7" name="Google Shape;877;p7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8" name="Google Shape;878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9" name="Google Shape;879;p7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80" name="Google Shape;880;p7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1" name="Google Shape;881;p7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2" name="Google Shape;882;p72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Content Marketing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3" name="Google Shape;883;p72"/>
          <p:cNvSpPr/>
          <p:nvPr/>
        </p:nvSpPr>
        <p:spPr>
          <a:xfrm>
            <a:off x="1180038" y="3229292"/>
            <a:ext cx="2499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Brands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Want exposure and links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4" name="Google Shape;884;p72"/>
          <p:cNvSpPr/>
          <p:nvPr/>
        </p:nvSpPr>
        <p:spPr>
          <a:xfrm>
            <a:off x="5464963" y="3229292"/>
            <a:ext cx="2499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Journalists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Want a story worth sharing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5" name="Google Shape;885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8775" y="1076497"/>
            <a:ext cx="2271721" cy="2271721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72"/>
          <p:cNvSpPr txBox="1"/>
          <p:nvPr/>
        </p:nvSpPr>
        <p:spPr>
          <a:xfrm>
            <a:off x="3679025" y="2866600"/>
            <a:ext cx="1862400" cy="1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1C232"/>
                </a:solidFill>
                <a:latin typeface="Caveat"/>
                <a:ea typeface="Caveat"/>
                <a:cs typeface="Caveat"/>
                <a:sym typeface="Caveat"/>
              </a:rPr>
              <a:t>Content Marketing</a:t>
            </a:r>
            <a:endParaRPr b="1" sz="3600">
              <a:solidFill>
                <a:srgbClr val="F1C23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87" name="Google Shape;88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742062" y="1640675"/>
            <a:ext cx="137494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0091" y="1640672"/>
            <a:ext cx="14287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7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94" name="Google Shape;894;p7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5" name="Google Shape;895;p7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6" name="Google Shape;89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7" name="Google Shape;897;p7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898" name="Google Shape;898;p7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9" name="Google Shape;899;p7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0" name="Google Shape;900;p73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Content marketing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Forms it can take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1" name="Google Shape;90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000" y="1709788"/>
            <a:ext cx="1144126" cy="11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73"/>
          <p:cNvSpPr/>
          <p:nvPr/>
        </p:nvSpPr>
        <p:spPr>
          <a:xfrm>
            <a:off x="844338" y="3093813"/>
            <a:ext cx="1057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Blog posts</a:t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3" name="Google Shape;903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3738" y="1709787"/>
            <a:ext cx="1144126" cy="11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73"/>
          <p:cNvSpPr txBox="1"/>
          <p:nvPr/>
        </p:nvSpPr>
        <p:spPr>
          <a:xfrm>
            <a:off x="4532413" y="3061038"/>
            <a:ext cx="1975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Interactive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5" name="Google Shape;9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8250" y="1808912"/>
            <a:ext cx="1144126" cy="11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73"/>
          <p:cNvSpPr txBox="1"/>
          <p:nvPr/>
        </p:nvSpPr>
        <p:spPr>
          <a:xfrm>
            <a:off x="2523275" y="3061038"/>
            <a:ext cx="1975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Infographics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7" name="Google Shape;907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2744" y="1808918"/>
            <a:ext cx="1144126" cy="11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73"/>
          <p:cNvSpPr txBox="1"/>
          <p:nvPr/>
        </p:nvSpPr>
        <p:spPr>
          <a:xfrm>
            <a:off x="6456913" y="3061038"/>
            <a:ext cx="1975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  <a:endParaRPr b="1"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7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14" name="Google Shape;914;p7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5" name="Google Shape;915;p7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6" name="Google Shape;916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7" name="Google Shape;917;p7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18" name="Google Shape;918;p7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9" name="Google Shape;919;p7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0" name="Google Shape;920;p74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Content marketing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1" name="Google Shape;921;p74"/>
          <p:cNvSpPr txBox="1"/>
          <p:nvPr/>
        </p:nvSpPr>
        <p:spPr>
          <a:xfrm>
            <a:off x="1380900" y="2042075"/>
            <a:ext cx="63822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Question Time</a:t>
            </a:r>
            <a:endParaRPr b="1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“What’s one example of a great piece of content you’ve seen recently?”</a:t>
            </a:r>
            <a:endParaRPr b="0" i="0" sz="24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2" name="Google Shape;922;p74"/>
          <p:cNvSpPr txBox="1"/>
          <p:nvPr/>
        </p:nvSpPr>
        <p:spPr>
          <a:xfrm>
            <a:off x="3848700" y="3181450"/>
            <a:ext cx="14466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Discuss in pairs</a:t>
            </a:r>
            <a:endParaRPr b="0" i="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7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28" name="Google Shape;928;p7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29" name="Google Shape;929;p7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0" name="Google Shape;93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1" name="Google Shape;931;p7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32" name="Google Shape;932;p7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3" name="Google Shape;933;p7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4" name="Google Shape;934;p75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Here’s some we prepared earlier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5" name="Google Shape;935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3160" y="1554888"/>
            <a:ext cx="2085891" cy="1173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36" name="Google Shape;936;p75"/>
          <p:cNvSpPr txBox="1"/>
          <p:nvPr/>
        </p:nvSpPr>
        <p:spPr>
          <a:xfrm>
            <a:off x="6904763" y="2935488"/>
            <a:ext cx="19758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Blendtec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“Will it blend?”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7" name="Google Shape;937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8184" y="2982791"/>
            <a:ext cx="533051" cy="533051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75"/>
          <p:cNvSpPr txBox="1"/>
          <p:nvPr/>
        </p:nvSpPr>
        <p:spPr>
          <a:xfrm>
            <a:off x="565347" y="2935488"/>
            <a:ext cx="1576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Ikea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“TV rooms”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9" name="Google Shape;939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3425" y="3018763"/>
            <a:ext cx="533051" cy="5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75"/>
          <p:cNvPicPr preferRelativeResize="0"/>
          <p:nvPr/>
        </p:nvPicPr>
        <p:blipFill rotWithShape="1">
          <a:blip r:embed="rId8">
            <a:alphaModFix/>
          </a:blip>
          <a:srcRect b="80603" l="0" r="0" t="0"/>
          <a:stretch/>
        </p:blipFill>
        <p:spPr>
          <a:xfrm>
            <a:off x="2644888" y="1389165"/>
            <a:ext cx="904025" cy="13390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1" name="Google Shape;941;p75"/>
          <p:cNvPicPr preferRelativeResize="0"/>
          <p:nvPr/>
        </p:nvPicPr>
        <p:blipFill rotWithShape="1">
          <a:blip r:embed="rId8">
            <a:alphaModFix/>
          </a:blip>
          <a:srcRect b="62559" l="0" r="0" t="27076"/>
          <a:stretch/>
        </p:blipFill>
        <p:spPr>
          <a:xfrm>
            <a:off x="3128863" y="1880262"/>
            <a:ext cx="977425" cy="7735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42" name="Google Shape;942;p75"/>
          <p:cNvSpPr txBox="1"/>
          <p:nvPr/>
        </p:nvSpPr>
        <p:spPr>
          <a:xfrm>
            <a:off x="2800113" y="2816238"/>
            <a:ext cx="14262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The Logo Company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“Typography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and fonts”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43" name="Google Shape;943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91956" y="2993219"/>
            <a:ext cx="533051" cy="53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6300" y="1546985"/>
            <a:ext cx="1464800" cy="11891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rgbClr val="000000">
                <a:alpha val="50000"/>
              </a:srgbClr>
            </a:outerShdw>
          </a:effectLst>
        </p:spPr>
      </p:pic>
      <p:sp>
        <p:nvSpPr>
          <p:cNvPr id="945" name="Google Shape;945;p75"/>
          <p:cNvSpPr txBox="1"/>
          <p:nvPr/>
        </p:nvSpPr>
        <p:spPr>
          <a:xfrm>
            <a:off x="4896425" y="2816238"/>
            <a:ext cx="14262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The New 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York Times</a:t>
            </a:r>
            <a:endParaRPr b="1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“The British-Irish dialect quiz”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46" name="Google Shape;946;p7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05925" y="3018763"/>
            <a:ext cx="533051" cy="5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5960" y="2132560"/>
            <a:ext cx="1464800" cy="78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5901" y="1710424"/>
            <a:ext cx="2192957" cy="4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62" name="Google Shape;262;p4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3" name="Google Shape;263;p4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" name="Google Shape;26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How this session will work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A quick preview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6" name="Google Shape;266;p4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67" name="Google Shape;267;p4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8" name="Google Shape;268;p4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40"/>
          <p:cNvSpPr/>
          <p:nvPr/>
        </p:nvSpPr>
        <p:spPr>
          <a:xfrm>
            <a:off x="2852650" y="2990125"/>
            <a:ext cx="15066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63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The various avenues of digital marketing</a:t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788" y="1568374"/>
            <a:ext cx="1144125" cy="11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/>
          <p:nvPr/>
        </p:nvSpPr>
        <p:spPr>
          <a:xfrm>
            <a:off x="920562" y="2990125"/>
            <a:ext cx="15066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63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What is digital marketing?</a:t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3887" y="1568367"/>
            <a:ext cx="1144124" cy="114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/>
          <p:nvPr/>
        </p:nvSpPr>
        <p:spPr>
          <a:xfrm>
            <a:off x="4784750" y="2990125"/>
            <a:ext cx="15066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63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How it applies to small businesses</a:t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97825" y="1568374"/>
            <a:ext cx="1144125" cy="11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1775" y="1568374"/>
            <a:ext cx="1144126" cy="11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/>
          <p:nvPr/>
        </p:nvSpPr>
        <p:spPr>
          <a:xfrm>
            <a:off x="6716850" y="2990125"/>
            <a:ext cx="15066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63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rPr b="1"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Q&amp;A</a:t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" name="Google Shape;953;p7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54" name="Google Shape;954;p7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55" name="Google Shape;955;p7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6" name="Google Shape;956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7" name="Google Shape;957;p7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58" name="Google Shape;958;p7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59" name="Google Shape;959;p7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0" name="Google Shape;960;p76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Getting your content picked up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1" name="Google Shape;961;p76"/>
          <p:cNvSpPr/>
          <p:nvPr/>
        </p:nvSpPr>
        <p:spPr>
          <a:xfrm>
            <a:off x="1715375" y="2350838"/>
            <a:ext cx="20457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Target the right people and publications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2" name="Google Shape;962;p76"/>
          <p:cNvSpPr/>
          <p:nvPr/>
        </p:nvSpPr>
        <p:spPr>
          <a:xfrm>
            <a:off x="5057825" y="2040861"/>
            <a:ext cx="27219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Research specific journalist and bloggers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Lesser-known sites that are hyper-relevant are still highly valuable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63" name="Google Shape;963;p76"/>
          <p:cNvCxnSpPr/>
          <p:nvPr/>
        </p:nvCxnSpPr>
        <p:spPr>
          <a:xfrm>
            <a:off x="4001600" y="2619863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4" name="Google Shape;964;p76"/>
          <p:cNvSpPr/>
          <p:nvPr/>
        </p:nvSpPr>
        <p:spPr>
          <a:xfrm>
            <a:off x="1715375" y="1412313"/>
            <a:ext cx="20457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Make it worth sharing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5" name="Google Shape;965;p76"/>
          <p:cNvSpPr/>
          <p:nvPr/>
        </p:nvSpPr>
        <p:spPr>
          <a:xfrm>
            <a:off x="5057825" y="1071837"/>
            <a:ext cx="27219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Interesting to target audience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Unique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Well-made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66" name="Google Shape;966;p76"/>
          <p:cNvCxnSpPr/>
          <p:nvPr/>
        </p:nvCxnSpPr>
        <p:spPr>
          <a:xfrm>
            <a:off x="4001600" y="152843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7" name="Google Shape;967;p76"/>
          <p:cNvSpPr/>
          <p:nvPr/>
        </p:nvSpPr>
        <p:spPr>
          <a:xfrm>
            <a:off x="1715375" y="3588263"/>
            <a:ext cx="20457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Pitch it well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8" name="Google Shape;968;p76"/>
          <p:cNvSpPr/>
          <p:nvPr/>
        </p:nvSpPr>
        <p:spPr>
          <a:xfrm>
            <a:off x="5057825" y="3247787"/>
            <a:ext cx="27219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Prove it’s worth sharing with social metrics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Explain value to audience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69" name="Google Shape;969;p76"/>
          <p:cNvCxnSpPr/>
          <p:nvPr/>
        </p:nvCxnSpPr>
        <p:spPr>
          <a:xfrm>
            <a:off x="4001600" y="370438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7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75" name="Google Shape;975;p7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6" name="Google Shape;976;p7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7" name="Google Shape;977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7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79" name="Google Shape;979;p7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0" name="Google Shape;980;p7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1" name="Google Shape;981;p77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2" name="Google Shape;98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1475" y="402072"/>
            <a:ext cx="2086095" cy="4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1075" y="1309487"/>
            <a:ext cx="2524525" cy="25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8" name="Google Shape;988;p7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89" name="Google Shape;989;p7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0" name="Google Shape;990;p7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1" name="Google Shape;99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2" name="Google Shape;992;p7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993" name="Google Shape;993;p7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4" name="Google Shape;994;p7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5" name="Google Shape;995;p78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Step 1: Research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6" name="Google Shape;996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1475" y="402072"/>
            <a:ext cx="2086095" cy="4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78"/>
          <p:cNvPicPr preferRelativeResize="0"/>
          <p:nvPr/>
        </p:nvPicPr>
        <p:blipFill rotWithShape="1">
          <a:blip r:embed="rId6">
            <a:alphaModFix/>
          </a:blip>
          <a:srcRect b="83095" l="0" r="0" t="0"/>
          <a:stretch/>
        </p:blipFill>
        <p:spPr>
          <a:xfrm>
            <a:off x="739950" y="1484560"/>
            <a:ext cx="3243523" cy="23231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98" name="Google Shape;998;p78"/>
          <p:cNvSpPr/>
          <p:nvPr/>
        </p:nvSpPr>
        <p:spPr>
          <a:xfrm>
            <a:off x="1492300" y="1100025"/>
            <a:ext cx="1809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Good coverage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78"/>
          <p:cNvSpPr/>
          <p:nvPr/>
        </p:nvSpPr>
        <p:spPr>
          <a:xfrm>
            <a:off x="5978750" y="1100025"/>
            <a:ext cx="1809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Most-read blog posts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0" name="Google Shape;1000;p78"/>
          <p:cNvPicPr preferRelativeResize="0"/>
          <p:nvPr/>
        </p:nvPicPr>
        <p:blipFill rotWithShape="1">
          <a:blip r:embed="rId7">
            <a:alphaModFix/>
          </a:blip>
          <a:srcRect b="56621" l="0" r="0" t="0"/>
          <a:stretch/>
        </p:blipFill>
        <p:spPr>
          <a:xfrm>
            <a:off x="4808351" y="1574175"/>
            <a:ext cx="3379973" cy="20587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01" name="Google Shape;1001;p78"/>
          <p:cNvPicPr preferRelativeResize="0"/>
          <p:nvPr/>
        </p:nvPicPr>
        <p:blipFill rotWithShape="1">
          <a:blip r:embed="rId8">
            <a:alphaModFix/>
          </a:blip>
          <a:srcRect b="55604" l="0" r="0" t="0"/>
          <a:stretch/>
        </p:blipFill>
        <p:spPr>
          <a:xfrm>
            <a:off x="5594050" y="2460228"/>
            <a:ext cx="3243523" cy="1895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02" name="Google Shape;1002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7731" y="2206600"/>
            <a:ext cx="2332475" cy="2351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Google Shape;1007;p7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08" name="Google Shape;1008;p7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9" name="Google Shape;1009;p7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0" name="Google Shape;101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1" name="Google Shape;1011;p7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12" name="Google Shape;1012;p7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3" name="Google Shape;1013;p7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4" name="Google Shape;1014;p79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Step 2: Creation and outreach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5" name="Google Shape;1015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1475" y="402072"/>
            <a:ext cx="2086095" cy="4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400" y="1445924"/>
            <a:ext cx="2311576" cy="2033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17" name="Google Shape;1017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3825" y="2511225"/>
            <a:ext cx="2864951" cy="17341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18" name="Google Shape;1018;p79"/>
          <p:cNvPicPr preferRelativeResize="0"/>
          <p:nvPr/>
        </p:nvPicPr>
        <p:blipFill rotWithShape="1">
          <a:blip r:embed="rId8">
            <a:alphaModFix/>
          </a:blip>
          <a:srcRect b="0" l="14281" r="14381" t="0"/>
          <a:stretch/>
        </p:blipFill>
        <p:spPr>
          <a:xfrm>
            <a:off x="4539137" y="2293055"/>
            <a:ext cx="976075" cy="90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7545" y="1529650"/>
            <a:ext cx="659250" cy="6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79"/>
          <p:cNvPicPr preferRelativeResize="0"/>
          <p:nvPr/>
        </p:nvPicPr>
        <p:blipFill rotWithShape="1">
          <a:blip r:embed="rId10">
            <a:alphaModFix/>
          </a:blip>
          <a:srcRect b="0" l="24457" r="24247" t="0"/>
          <a:stretch/>
        </p:blipFill>
        <p:spPr>
          <a:xfrm>
            <a:off x="4632913" y="3155257"/>
            <a:ext cx="788526" cy="80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51477" y="1529648"/>
            <a:ext cx="1408524" cy="140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79"/>
          <p:cNvSpPr/>
          <p:nvPr/>
        </p:nvSpPr>
        <p:spPr>
          <a:xfrm>
            <a:off x="6342625" y="3107720"/>
            <a:ext cx="20457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Tabloids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Women’s Interest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Health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8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28" name="Google Shape;1028;p8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9" name="Google Shape;1029;p8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0" name="Google Shape;103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1" name="Google Shape;1031;p8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32" name="Google Shape;1032;p8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3" name="Google Shape;1033;p8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4" name="Google Shape;1034;p80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Step 3: Results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5" name="Google Shape;1035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1475" y="402072"/>
            <a:ext cx="2086095" cy="4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175" y="1426825"/>
            <a:ext cx="4015951" cy="31117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7" name="Google Shape;1037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1626" y="2360322"/>
            <a:ext cx="4231075" cy="23081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8" name="Google Shape;1038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4814" y="869475"/>
            <a:ext cx="3364700" cy="2782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9" name="Google Shape;1039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3799" y="2186150"/>
            <a:ext cx="3316950" cy="2094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0" name="Google Shape;1040;p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94800" y="1426826"/>
            <a:ext cx="3233118" cy="250731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8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46" name="Google Shape;1046;p8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7" name="Google Shape;1047;p8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8" name="Google Shape;1048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9" name="Google Shape;1049;p8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50" name="Google Shape;1050;p8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1" name="Google Shape;1051;p8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2" name="Google Shape;1052;p81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Step 3: Results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3" name="Google Shape;1053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1475" y="402072"/>
            <a:ext cx="2086095" cy="4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8850" y="1638025"/>
            <a:ext cx="1173300" cy="11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81"/>
          <p:cNvSpPr txBox="1"/>
          <p:nvPr/>
        </p:nvSpPr>
        <p:spPr>
          <a:xfrm>
            <a:off x="1130400" y="2935525"/>
            <a:ext cx="7902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89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pieces of coverage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6" name="Google Shape;1056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1150" y="1638025"/>
            <a:ext cx="1173300" cy="11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81"/>
          <p:cNvSpPr txBox="1"/>
          <p:nvPr/>
        </p:nvSpPr>
        <p:spPr>
          <a:xfrm>
            <a:off x="2991150" y="2935525"/>
            <a:ext cx="11094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2.7 million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views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8" name="Google Shape;1058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3450" y="1638029"/>
            <a:ext cx="1173300" cy="11732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81"/>
          <p:cNvSpPr txBox="1"/>
          <p:nvPr/>
        </p:nvSpPr>
        <p:spPr>
          <a:xfrm>
            <a:off x="5075400" y="2935525"/>
            <a:ext cx="11094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117,000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Visits to the Ann Summers website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0" name="Google Shape;1060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95750" y="1701923"/>
            <a:ext cx="1109400" cy="11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1"/>
          <p:cNvSpPr txBox="1"/>
          <p:nvPr/>
        </p:nvSpPr>
        <p:spPr>
          <a:xfrm>
            <a:off x="7095750" y="2935525"/>
            <a:ext cx="11094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58,600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Social shares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8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67" name="Google Shape;1067;p8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8" name="Google Shape;1068;p8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9" name="Google Shape;1069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0" name="Google Shape;1070;p8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71" name="Google Shape;1071;p8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2" name="Google Shape;1072;p8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3" name="Google Shape;1073;p82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What small businesses can do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74" name="Google Shape;1074;p82"/>
          <p:cNvGrpSpPr/>
          <p:nvPr/>
        </p:nvGrpSpPr>
        <p:grpSpPr>
          <a:xfrm>
            <a:off x="1290713" y="1532194"/>
            <a:ext cx="1052200" cy="1168201"/>
            <a:chOff x="1713950" y="1555144"/>
            <a:chExt cx="1052200" cy="1168201"/>
          </a:xfrm>
        </p:grpSpPr>
        <p:pic>
          <p:nvPicPr>
            <p:cNvPr id="1075" name="Google Shape;1075;p8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13950" y="1555144"/>
              <a:ext cx="509095" cy="584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6" name="Google Shape;1076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57056" y="1555150"/>
              <a:ext cx="509095" cy="584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p8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13950" y="2139250"/>
              <a:ext cx="509095" cy="584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8" name="Google Shape;1078;p8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23041" y="2139247"/>
              <a:ext cx="509095" cy="584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9" name="Google Shape;1079;p8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66900" y="1795425"/>
              <a:ext cx="708025" cy="708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0" name="Google Shape;1080;p82"/>
          <p:cNvSpPr txBox="1"/>
          <p:nvPr/>
        </p:nvSpPr>
        <p:spPr>
          <a:xfrm>
            <a:off x="1075425" y="2796975"/>
            <a:ext cx="14445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Decide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what kind of content you want to create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1" name="Google Shape;1081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68455" y="1591400"/>
            <a:ext cx="1168200" cy="11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82"/>
          <p:cNvSpPr txBox="1"/>
          <p:nvPr/>
        </p:nvSpPr>
        <p:spPr>
          <a:xfrm>
            <a:off x="3830300" y="2796975"/>
            <a:ext cx="14445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Create a </a:t>
            </a: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content calendar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3" name="Google Shape;1083;p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2181" y="1591394"/>
            <a:ext cx="1168200" cy="1168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82"/>
          <p:cNvSpPr txBox="1"/>
          <p:nvPr/>
        </p:nvSpPr>
        <p:spPr>
          <a:xfrm>
            <a:off x="6624050" y="2796975"/>
            <a:ext cx="14445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Start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conversations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with relevant bloggers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8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90" name="Google Shape;1090;p8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1" name="Google Shape;1091;p8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2" name="Google Shape;1092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3" name="Google Shape;1093;p8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094" name="Google Shape;1094;p8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5" name="Google Shape;1095;p8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6" name="Google Shape;1096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5275" y="3161025"/>
            <a:ext cx="2639032" cy="8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250" y="2014190"/>
            <a:ext cx="1771075" cy="11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4972" y="2275421"/>
            <a:ext cx="2608717" cy="5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3378" y="3042100"/>
            <a:ext cx="1869908" cy="10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83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Useful content marketing tools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1" name="Google Shape;1101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7419" y="1525073"/>
            <a:ext cx="2889169" cy="5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p8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07" name="Google Shape;1107;p8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8" name="Google Shape;1108;p8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9" name="Google Shape;110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84"/>
          <p:cNvSpPr txBox="1"/>
          <p:nvPr/>
        </p:nvSpPr>
        <p:spPr>
          <a:xfrm>
            <a:off x="1406400" y="2327550"/>
            <a:ext cx="6382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i="0" sz="240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11" name="Google Shape;1111;p8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12" name="Google Shape;1112;p8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3" name="Google Shape;1113;p8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8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19" name="Google Shape;1119;p8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0" name="Google Shape;1120;p8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1" name="Google Shape;112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2" name="Google Shape;1122;p8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23" name="Google Shape;1123;p8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4" name="Google Shape;1124;p8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5" name="Google Shape;1125;p85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6" name="Google Shape;1126;p85"/>
          <p:cNvSpPr txBox="1"/>
          <p:nvPr/>
        </p:nvSpPr>
        <p:spPr>
          <a:xfrm>
            <a:off x="1380900" y="2042075"/>
            <a:ext cx="63822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Question Time</a:t>
            </a:r>
            <a:endParaRPr b="1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“What is your favourite brand to follow on social media and why?”</a:t>
            </a:r>
            <a:endParaRPr b="0" i="0" sz="24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7" name="Google Shape;1127;p85"/>
          <p:cNvSpPr txBox="1"/>
          <p:nvPr/>
        </p:nvSpPr>
        <p:spPr>
          <a:xfrm>
            <a:off x="3848700" y="3181450"/>
            <a:ext cx="14466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Discuss in pairs</a:t>
            </a:r>
            <a:endParaRPr b="0" i="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4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82" name="Google Shape;282;p4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3" name="Google Shape;283;p4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4" name="Google Shape;28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1"/>
          <p:cNvSpPr txBox="1"/>
          <p:nvPr/>
        </p:nvSpPr>
        <p:spPr>
          <a:xfrm>
            <a:off x="1380900" y="2042076"/>
            <a:ext cx="6382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Question Time</a:t>
            </a:r>
            <a:endParaRPr b="1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“What is ‘digital marketing’?”</a:t>
            </a:r>
            <a:endParaRPr b="0" i="0" sz="24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86" name="Google Shape;286;p4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87" name="Google Shape;287;p4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8" name="Google Shape;288;p4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8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33" name="Google Shape;1133;p8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4" name="Google Shape;1134;p8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5" name="Google Shape;1135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6" name="Google Shape;1136;p86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37" name="Google Shape;1137;p86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8" name="Google Shape;1138;p86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9" name="Google Shape;1139;p86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Examples of great social </a:t>
            </a: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media</a:t>
            </a: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 accounts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0" name="Google Shape;1140;p86"/>
          <p:cNvSpPr txBox="1"/>
          <p:nvPr/>
        </p:nvSpPr>
        <p:spPr>
          <a:xfrm>
            <a:off x="838263" y="3664800"/>
            <a:ext cx="14445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Innocent Smoothies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1" name="Google Shape;1141;p86"/>
          <p:cNvSpPr txBox="1"/>
          <p:nvPr/>
        </p:nvSpPr>
        <p:spPr>
          <a:xfrm>
            <a:off x="3849738" y="3664800"/>
            <a:ext cx="14445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Solita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2" name="Google Shape;1142;p86"/>
          <p:cNvSpPr txBox="1"/>
          <p:nvPr/>
        </p:nvSpPr>
        <p:spPr>
          <a:xfrm>
            <a:off x="6804913" y="3664800"/>
            <a:ext cx="14445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O2</a:t>
            </a:r>
            <a:endParaRPr b="1" sz="12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3" name="Google Shape;1143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088" y="1174272"/>
            <a:ext cx="2410864" cy="24905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44" name="Google Shape;1144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0325" y="1250475"/>
            <a:ext cx="2883362" cy="2338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45" name="Google Shape;1145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5250" y="1249649"/>
            <a:ext cx="2883350" cy="2293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0" name="Google Shape;1150;p8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51" name="Google Shape;1151;p8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2" name="Google Shape;1152;p8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3" name="Google Shape;1153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4" name="Google Shape;1154;p87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55" name="Google Shape;1155;p87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6" name="Google Shape;1156;p87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7" name="Google Shape;1157;p87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58" name="Google Shape;1158;p87"/>
          <p:cNvGrpSpPr/>
          <p:nvPr/>
        </p:nvGrpSpPr>
        <p:grpSpPr>
          <a:xfrm>
            <a:off x="2896038" y="1130457"/>
            <a:ext cx="3339000" cy="3339000"/>
            <a:chOff x="2902488" y="902232"/>
            <a:chExt cx="3339000" cy="3339000"/>
          </a:xfrm>
        </p:grpSpPr>
        <p:sp>
          <p:nvSpPr>
            <p:cNvPr id="1159" name="Google Shape;1159;p87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1D7E7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87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fmla="val 1811602" name="adj1"/>
                <a:gd fmla="val 16214886" name="adj2"/>
              </a:avLst>
            </a:prstGeom>
            <a:solidFill>
              <a:srgbClr val="83E3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1" name="Google Shape;1161;p87"/>
          <p:cNvGrpSpPr/>
          <p:nvPr/>
        </p:nvGrpSpPr>
        <p:grpSpPr>
          <a:xfrm>
            <a:off x="3657588" y="1892007"/>
            <a:ext cx="1815900" cy="1815900"/>
            <a:chOff x="3664038" y="1663782"/>
            <a:chExt cx="1815900" cy="1815900"/>
          </a:xfrm>
        </p:grpSpPr>
        <p:sp>
          <p:nvSpPr>
            <p:cNvPr id="1162" name="Google Shape;1162;p87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87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</a:rPr>
                <a:t>Strategy</a:t>
              </a:r>
              <a:endParaRPr b="1">
                <a:solidFill>
                  <a:srgbClr val="FFFFFF"/>
                </a:solidFill>
              </a:endParaRPr>
            </a:p>
          </p:txBody>
        </p:sp>
      </p:grpSp>
      <p:grpSp>
        <p:nvGrpSpPr>
          <p:cNvPr id="1164" name="Google Shape;1164;p87"/>
          <p:cNvGrpSpPr/>
          <p:nvPr/>
        </p:nvGrpSpPr>
        <p:grpSpPr>
          <a:xfrm>
            <a:off x="4035615" y="674054"/>
            <a:ext cx="1068600" cy="1068600"/>
            <a:chOff x="2859873" y="853971"/>
            <a:chExt cx="1068600" cy="1068600"/>
          </a:xfrm>
        </p:grpSpPr>
        <p:sp>
          <p:nvSpPr>
            <p:cNvPr id="1165" name="Google Shape;1165;p87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87"/>
            <p:cNvSpPr txBox="1"/>
            <p:nvPr/>
          </p:nvSpPr>
          <p:spPr>
            <a:xfrm>
              <a:off x="3008808" y="1022192"/>
              <a:ext cx="7902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Engage with followers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67" name="Google Shape;1167;p87"/>
          <p:cNvGrpSpPr/>
          <p:nvPr/>
        </p:nvGrpSpPr>
        <p:grpSpPr>
          <a:xfrm>
            <a:off x="2584246" y="3114883"/>
            <a:ext cx="1068600" cy="1068600"/>
            <a:chOff x="2859873" y="853971"/>
            <a:chExt cx="1068600" cy="1068600"/>
          </a:xfrm>
        </p:grpSpPr>
        <p:sp>
          <p:nvSpPr>
            <p:cNvPr id="1168" name="Google Shape;1168;p87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87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Build partnerships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0" name="Google Shape;1170;p87"/>
          <p:cNvGrpSpPr/>
          <p:nvPr/>
        </p:nvGrpSpPr>
        <p:grpSpPr>
          <a:xfrm>
            <a:off x="5480043" y="2879013"/>
            <a:ext cx="1068600" cy="1068600"/>
            <a:chOff x="5214448" y="3234278"/>
            <a:chExt cx="1068600" cy="1068600"/>
          </a:xfrm>
        </p:grpSpPr>
        <p:sp>
          <p:nvSpPr>
            <p:cNvPr id="1171" name="Google Shape;1171;p87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87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Promote products and services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8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78" name="Google Shape;1178;p8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9" name="Google Shape;1179;p8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0" name="Google Shape;1180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1" name="Google Shape;1181;p88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82" name="Google Shape;1182;p88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3" name="Google Shape;1183;p88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4" name="Google Shape;1184;p88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Planning posts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5" name="Google Shape;1185;p88"/>
          <p:cNvSpPr txBox="1"/>
          <p:nvPr/>
        </p:nvSpPr>
        <p:spPr>
          <a:xfrm>
            <a:off x="2411400" y="968975"/>
            <a:ext cx="43212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Social media scheduling software</a:t>
            </a:r>
            <a:endParaRPr b="1" sz="18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6" name="Google Shape;1186;p88"/>
          <p:cNvPicPr preferRelativeResize="0"/>
          <p:nvPr/>
        </p:nvPicPr>
        <p:blipFill rotWithShape="1">
          <a:blip r:embed="rId5">
            <a:alphaModFix/>
          </a:blip>
          <a:srcRect b="45796" l="0" r="0" t="0"/>
          <a:stretch/>
        </p:blipFill>
        <p:spPr>
          <a:xfrm>
            <a:off x="745150" y="2291836"/>
            <a:ext cx="2690249" cy="62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9425" y="1770694"/>
            <a:ext cx="2295025" cy="16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0950" y="2096011"/>
            <a:ext cx="2537250" cy="9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oogle Shape;1193;p8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94" name="Google Shape;1194;p8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5" name="Google Shape;1195;p8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6" name="Google Shape;1196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7" name="Google Shape;1197;p89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198" name="Google Shape;1198;p89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9" name="Google Shape;1199;p89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0" name="Google Shape;1200;p89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Scheduling posts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01" name="Google Shape;1201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1525" y="869475"/>
            <a:ext cx="5668201" cy="3620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2" name="Google Shape;1202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725" y="3623397"/>
            <a:ext cx="1147531" cy="8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9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08" name="Google Shape;1208;p9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9" name="Google Shape;1209;p9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0" name="Google Shape;1210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90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12" name="Google Shape;1212;p90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3" name="Google Shape;1213;p90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4" name="Google Shape;1214;p90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Increasing engagement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5" name="Google Shape;1215;p90"/>
          <p:cNvSpPr txBox="1"/>
          <p:nvPr/>
        </p:nvSpPr>
        <p:spPr>
          <a:xfrm>
            <a:off x="1293225" y="2443850"/>
            <a:ext cx="1871700" cy="18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Conversation is king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Ask questions in posts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Reply to threads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Start a group for your niche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16" name="Google Shape;121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4981" y="1275644"/>
            <a:ext cx="1168200" cy="116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8525" y="1275650"/>
            <a:ext cx="1168200" cy="11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90"/>
          <p:cNvSpPr txBox="1"/>
          <p:nvPr/>
        </p:nvSpPr>
        <p:spPr>
          <a:xfrm>
            <a:off x="3772625" y="2443850"/>
            <a:ext cx="1800000" cy="15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Build 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partnerships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Shout-outs with tags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Cross-brand promotions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Get buy-in from micro-influencers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9" name="Google Shape;1219;p90"/>
          <p:cNvSpPr txBox="1"/>
          <p:nvPr/>
        </p:nvSpPr>
        <p:spPr>
          <a:xfrm>
            <a:off x="6180325" y="2541913"/>
            <a:ext cx="1800000" cy="15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Incentivise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Competitions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Exclusive discounts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Share useful content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0" name="Google Shape;1220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2070" y="1302808"/>
            <a:ext cx="1113860" cy="11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9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26" name="Google Shape;1226;p9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27" name="Google Shape;1227;p9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8" name="Google Shape;1228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9" name="Google Shape;1229;p91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30" name="Google Shape;1230;p91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1" name="Google Shape;1231;p91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2" name="Google Shape;1232;p91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33" name="Google Shape;1233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8325" y="402079"/>
            <a:ext cx="2163699" cy="8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8438" y="1083500"/>
            <a:ext cx="2527116" cy="3608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35" name="Google Shape;1235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0626" y="1568375"/>
            <a:ext cx="2721575" cy="250061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36" name="Google Shape;1236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800" y="1568372"/>
            <a:ext cx="2721587" cy="231817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1" name="Google Shape;1241;p9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42" name="Google Shape;1242;p9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3" name="Google Shape;1243;p9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4" name="Google Shape;1244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5" name="Google Shape;1245;p9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46" name="Google Shape;1246;p9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7" name="Google Shape;1247;p92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8" name="Google Shape;1248;p92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9" name="Google Shape;1249;p92"/>
          <p:cNvSpPr txBox="1"/>
          <p:nvPr/>
        </p:nvSpPr>
        <p:spPr>
          <a:xfrm>
            <a:off x="3651116" y="869475"/>
            <a:ext cx="14541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Types of ads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0" name="Google Shape;1250;p92"/>
          <p:cNvSpPr txBox="1"/>
          <p:nvPr/>
        </p:nvSpPr>
        <p:spPr>
          <a:xfrm>
            <a:off x="648600" y="3646150"/>
            <a:ext cx="1454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Photo ads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1" name="Google Shape;1251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000" y="1681000"/>
            <a:ext cx="2057300" cy="1868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2" name="Google Shape;1252;p92"/>
          <p:cNvSpPr txBox="1"/>
          <p:nvPr/>
        </p:nvSpPr>
        <p:spPr>
          <a:xfrm>
            <a:off x="3160375" y="3690175"/>
            <a:ext cx="1454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Video </a:t>
            </a:r>
            <a:r>
              <a:rPr lang="en" sz="11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ads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3" name="Google Shape;1253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9208" y="1616182"/>
            <a:ext cx="1976425" cy="1964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54" name="Google Shape;1254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8023" y="1408624"/>
            <a:ext cx="1113375" cy="22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92"/>
          <p:cNvSpPr txBox="1"/>
          <p:nvPr/>
        </p:nvSpPr>
        <p:spPr>
          <a:xfrm>
            <a:off x="5277663" y="3690175"/>
            <a:ext cx="1454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Story ads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6" name="Google Shape;1256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9050" y="1627012"/>
            <a:ext cx="1976425" cy="18894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7" name="Google Shape;1257;p92"/>
          <p:cNvSpPr txBox="1"/>
          <p:nvPr/>
        </p:nvSpPr>
        <p:spPr>
          <a:xfrm>
            <a:off x="7250200" y="3646150"/>
            <a:ext cx="1454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Carousel </a:t>
            </a:r>
            <a:r>
              <a:rPr lang="en" sz="11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ads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9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63" name="Google Shape;1263;p9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4" name="Google Shape;1264;p9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5" name="Google Shape;1265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6" name="Google Shape;1266;p9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67" name="Google Shape;1267;p9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8" name="Google Shape;1268;p9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9" name="Google Shape;1269;p93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Paid advertising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0" name="Google Shape;1270;p93"/>
          <p:cNvSpPr/>
          <p:nvPr/>
        </p:nvSpPr>
        <p:spPr>
          <a:xfrm>
            <a:off x="1715375" y="2350838"/>
            <a:ext cx="20457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Select the right platform for your ads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1" name="Google Shape;1271;p93"/>
          <p:cNvSpPr/>
          <p:nvPr/>
        </p:nvSpPr>
        <p:spPr>
          <a:xfrm>
            <a:off x="5057825" y="2282255"/>
            <a:ext cx="27219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Visual product-led — Instagram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Story-led ad — Facebook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72" name="Google Shape;1272;p93"/>
          <p:cNvCxnSpPr/>
          <p:nvPr/>
        </p:nvCxnSpPr>
        <p:spPr>
          <a:xfrm>
            <a:off x="4001600" y="257173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3" name="Google Shape;1273;p93"/>
          <p:cNvSpPr/>
          <p:nvPr/>
        </p:nvSpPr>
        <p:spPr>
          <a:xfrm>
            <a:off x="1715375" y="1412313"/>
            <a:ext cx="20457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Test on organic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4" name="Google Shape;1274;p93"/>
          <p:cNvSpPr/>
          <p:nvPr/>
        </p:nvSpPr>
        <p:spPr>
          <a:xfrm>
            <a:off x="5057825" y="1315444"/>
            <a:ext cx="27219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What gets the most likes or clicks?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75" name="Google Shape;1275;p93"/>
          <p:cNvCxnSpPr/>
          <p:nvPr/>
        </p:nvCxnSpPr>
        <p:spPr>
          <a:xfrm>
            <a:off x="4001600" y="152843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6" name="Google Shape;1276;p93"/>
          <p:cNvSpPr/>
          <p:nvPr/>
        </p:nvSpPr>
        <p:spPr>
          <a:xfrm>
            <a:off x="1715375" y="3588263"/>
            <a:ext cx="20457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Experiment with targeting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7" name="Google Shape;1277;p93"/>
          <p:cNvSpPr/>
          <p:nvPr/>
        </p:nvSpPr>
        <p:spPr>
          <a:xfrm>
            <a:off x="5057825" y="3247787"/>
            <a:ext cx="27219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Demographics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Creative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100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Retargeting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CB4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78" name="Google Shape;1278;p93"/>
          <p:cNvCxnSpPr/>
          <p:nvPr/>
        </p:nvCxnSpPr>
        <p:spPr>
          <a:xfrm>
            <a:off x="4001600" y="370438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9" name="Google Shape;1279;p93"/>
          <p:cNvSpPr txBox="1"/>
          <p:nvPr/>
        </p:nvSpPr>
        <p:spPr>
          <a:xfrm>
            <a:off x="3651116" y="869475"/>
            <a:ext cx="14541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Tips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9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85" name="Google Shape;1285;p9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6" name="Google Shape;1286;p9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7" name="Google Shape;128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8" name="Google Shape;1288;p9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289" name="Google Shape;1289;p9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0" name="Google Shape;1290;p9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1" name="Google Shape;1291;p94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 b="1" sz="16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100">
                <a:solidFill>
                  <a:srgbClr val="00B3AE"/>
                </a:solidFill>
                <a:latin typeface="Open Sans"/>
                <a:ea typeface="Open Sans"/>
                <a:cs typeface="Open Sans"/>
                <a:sym typeface="Open Sans"/>
              </a:rPr>
              <a:t>Useful tools</a:t>
            </a:r>
            <a:endParaRPr sz="11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92" name="Google Shape;1292;p94"/>
          <p:cNvPicPr preferRelativeResize="0"/>
          <p:nvPr/>
        </p:nvPicPr>
        <p:blipFill rotWithShape="1">
          <a:blip r:embed="rId5">
            <a:alphaModFix/>
          </a:blip>
          <a:srcRect b="45796" l="0" r="0" t="0"/>
          <a:stretch/>
        </p:blipFill>
        <p:spPr>
          <a:xfrm>
            <a:off x="1122600" y="1723700"/>
            <a:ext cx="2205825" cy="5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1600" y="907699"/>
            <a:ext cx="1905700" cy="13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94"/>
          <p:cNvPicPr preferRelativeResize="0"/>
          <p:nvPr/>
        </p:nvPicPr>
        <p:blipFill rotWithShape="1">
          <a:blip r:embed="rId7">
            <a:alphaModFix/>
          </a:blip>
          <a:srcRect b="32956" l="0" r="0" t="32922"/>
          <a:stretch/>
        </p:blipFill>
        <p:spPr>
          <a:xfrm>
            <a:off x="1122588" y="2710000"/>
            <a:ext cx="2075550" cy="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7959" y="1618847"/>
            <a:ext cx="1773825" cy="17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7838" y="2809525"/>
            <a:ext cx="2913233" cy="9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9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302" name="Google Shape;1302;p9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3" name="Google Shape;1303;p9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4" name="Google Shape;1304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5" name="Google Shape;1305;p9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1306" name="Google Shape;1306;p9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7" name="Google Shape;1307;p9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8" name="Google Shape;1308;p95"/>
          <p:cNvSpPr txBox="1"/>
          <p:nvPr/>
        </p:nvSpPr>
        <p:spPr>
          <a:xfrm>
            <a:off x="1380875" y="3035147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Question time!</a:t>
            </a:r>
            <a:endParaRPr sz="2400">
              <a:solidFill>
                <a:srgbClr val="00B3A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9" name="Google Shape;1309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863" y="1110250"/>
            <a:ext cx="179496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150" y="1110250"/>
            <a:ext cx="179496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4506" y="1110250"/>
            <a:ext cx="179496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3250" y="4391648"/>
            <a:ext cx="841975" cy="5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75" y="1238663"/>
            <a:ext cx="4149498" cy="2666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4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95" name="Google Shape;295;p4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6" name="Google Shape;296;p42"/>
            <p:cNvPicPr preferRelativeResize="0"/>
            <p:nvPr/>
          </p:nvPicPr>
          <p:blipFill rotWithShape="1">
            <a:blip r:embed="rId4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7" name="Google Shape;29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42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299" name="Google Shape;299;p42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0" name="Google Shape;300;p42"/>
            <p:cNvPicPr preferRelativeResize="0"/>
            <p:nvPr/>
          </p:nvPicPr>
          <p:blipFill rotWithShape="1">
            <a:blip r:embed="rId4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42"/>
          <p:cNvSpPr txBox="1"/>
          <p:nvPr/>
        </p:nvSpPr>
        <p:spPr>
          <a:xfrm>
            <a:off x="1084875" y="367450"/>
            <a:ext cx="2067600" cy="31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30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7" y="1238662"/>
            <a:ext cx="4214393" cy="26661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 txBox="1"/>
          <p:nvPr/>
        </p:nvSpPr>
        <p:spPr>
          <a:xfrm>
            <a:off x="6834600" y="1629225"/>
            <a:ext cx="2067600" cy="31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20000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09" name="Google Shape;309;p4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0" name="Google Shape;310;p4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43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13" name="Google Shape;313;p43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4" name="Google Shape;314;p43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" name="Google Shape;315;p43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Digital marketing is...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738838" y="1709497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“... the marketing of products or services using digital technologies.” </a:t>
            </a:r>
            <a:endParaRPr sz="10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8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Wikipedia</a:t>
            </a:r>
            <a:endParaRPr sz="8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43"/>
          <p:cNvSpPr txBox="1"/>
          <p:nvPr/>
        </p:nvSpPr>
        <p:spPr>
          <a:xfrm>
            <a:off x="738838" y="2219247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“... </a:t>
            </a: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leverage digital channels such as search engines, social media, email, and other websites to connect with current and prospective customers.</a:t>
            </a: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endParaRPr sz="10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8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HubSpot (Leading provider of digital marketing software)</a:t>
            </a:r>
            <a:endParaRPr sz="8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43"/>
          <p:cNvSpPr txBox="1"/>
          <p:nvPr/>
        </p:nvSpPr>
        <p:spPr>
          <a:xfrm>
            <a:off x="738838" y="2966597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“... a</a:t>
            </a: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chieving marketing objectives through applying digital technologies and media, including the likes of search engine marketing, social media marketing, online advertising, e-mail marketing and partnership arrangements with other websites. </a:t>
            </a:r>
            <a:r>
              <a:rPr lang="en" sz="10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endParaRPr sz="1000">
              <a:solidFill>
                <a:srgbClr val="3E4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8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Smart Insights </a:t>
            </a:r>
            <a:r>
              <a:rPr lang="en" sz="800">
                <a:solidFill>
                  <a:srgbClr val="00BCB4"/>
                </a:solidFill>
                <a:latin typeface="Open Sans"/>
                <a:ea typeface="Open Sans"/>
                <a:cs typeface="Open Sans"/>
                <a:sym typeface="Open Sans"/>
              </a:rPr>
              <a:t>(Marketing advice platform)</a:t>
            </a:r>
            <a:endParaRPr sz="800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4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24" name="Google Shape;324;p4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5" name="Google Shape;325;p4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6" name="Google Shape;32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44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28" name="Google Shape;328;p44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44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330;p44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Why it matters for small businesses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44"/>
          <p:cNvSpPr txBox="1"/>
          <p:nvPr/>
        </p:nvSpPr>
        <p:spPr>
          <a:xfrm>
            <a:off x="1915725" y="2338050"/>
            <a:ext cx="16698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</a:rPr>
              <a:t>Businesses want...</a:t>
            </a:r>
            <a:endParaRPr b="1" sz="1100">
              <a:solidFill>
                <a:srgbClr val="00B3AE"/>
              </a:solidFill>
            </a:endParaRPr>
          </a:p>
        </p:txBody>
      </p:sp>
      <p:sp>
        <p:nvSpPr>
          <p:cNvPr id="332" name="Google Shape;332;p44"/>
          <p:cNvSpPr txBox="1"/>
          <p:nvPr/>
        </p:nvSpPr>
        <p:spPr>
          <a:xfrm>
            <a:off x="5069600" y="2338050"/>
            <a:ext cx="2368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3AE"/>
                </a:solidFill>
              </a:rPr>
              <a:t>Digital marketing provides...</a:t>
            </a:r>
            <a:endParaRPr b="1" sz="1100">
              <a:solidFill>
                <a:srgbClr val="00B3AE"/>
              </a:solidFill>
            </a:endParaRPr>
          </a:p>
        </p:txBody>
      </p:sp>
      <p:pic>
        <p:nvPicPr>
          <p:cNvPr id="333" name="Google Shape;33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1350" y="1336275"/>
            <a:ext cx="938550" cy="9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275" y="1336275"/>
            <a:ext cx="938550" cy="9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/>
          <p:nvPr/>
        </p:nvSpPr>
        <p:spPr>
          <a:xfrm>
            <a:off x="1727775" y="2947145"/>
            <a:ext cx="20457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Build brand awareness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44"/>
          <p:cNvSpPr/>
          <p:nvPr/>
        </p:nvSpPr>
        <p:spPr>
          <a:xfrm>
            <a:off x="5138450" y="2865825"/>
            <a:ext cx="22308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Reach a global audience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at scale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37" name="Google Shape;337;p44"/>
          <p:cNvCxnSpPr/>
          <p:nvPr/>
        </p:nvCxnSpPr>
        <p:spPr>
          <a:xfrm>
            <a:off x="4164150" y="3081663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p44"/>
          <p:cNvSpPr/>
          <p:nvPr/>
        </p:nvSpPr>
        <p:spPr>
          <a:xfrm>
            <a:off x="1727775" y="3546045"/>
            <a:ext cx="20457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Be profitable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39" name="Google Shape;339;p44"/>
          <p:cNvCxnSpPr/>
          <p:nvPr/>
        </p:nvCxnSpPr>
        <p:spPr>
          <a:xfrm>
            <a:off x="4164150" y="3677288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0" name="Google Shape;340;p44"/>
          <p:cNvSpPr/>
          <p:nvPr/>
        </p:nvSpPr>
        <p:spPr>
          <a:xfrm>
            <a:off x="5231000" y="3380006"/>
            <a:ext cx="2045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A cheaper alternative to traditional marketing methods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44"/>
          <p:cNvSpPr/>
          <p:nvPr/>
        </p:nvSpPr>
        <p:spPr>
          <a:xfrm>
            <a:off x="1727763" y="4178520"/>
            <a:ext cx="20457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Sell more stuff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2" name="Google Shape;342;p44"/>
          <p:cNvCxnSpPr/>
          <p:nvPr/>
        </p:nvCxnSpPr>
        <p:spPr>
          <a:xfrm>
            <a:off x="4164138" y="4309763"/>
            <a:ext cx="815700" cy="0"/>
          </a:xfrm>
          <a:prstGeom prst="straightConnector1">
            <a:avLst/>
          </a:prstGeom>
          <a:noFill/>
          <a:ln cap="flat" cmpd="sng" w="19050">
            <a:solidFill>
              <a:srgbClr val="00BCB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44"/>
          <p:cNvSpPr/>
          <p:nvPr/>
        </p:nvSpPr>
        <p:spPr>
          <a:xfrm>
            <a:off x="5231000" y="4076075"/>
            <a:ext cx="20457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Target audiences are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likely to buy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4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49" name="Google Shape;349;p4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0" name="Google Shape;350;p4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1" name="Google Shape;35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409" y="4635838"/>
            <a:ext cx="1231779" cy="3398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45"/>
          <p:cNvGrpSpPr/>
          <p:nvPr/>
        </p:nvGrpSpPr>
        <p:grpSpPr>
          <a:xfrm>
            <a:off x="1" y="-13"/>
            <a:ext cx="9144000" cy="262575"/>
            <a:chOff x="2" y="-18"/>
            <a:chExt cx="12192000" cy="350100"/>
          </a:xfrm>
        </p:grpSpPr>
        <p:sp>
          <p:nvSpPr>
            <p:cNvPr id="353" name="Google Shape;353;p45"/>
            <p:cNvSpPr/>
            <p:nvPr/>
          </p:nvSpPr>
          <p:spPr>
            <a:xfrm rot="-5400000">
              <a:off x="5920952" y="-5920968"/>
              <a:ext cx="350100" cy="12192000"/>
            </a:xfrm>
            <a:prstGeom prst="rect">
              <a:avLst/>
            </a:prstGeom>
            <a:solidFill>
              <a:srgbClr val="00B3AE"/>
            </a:solidFill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" name="Google Shape;354;p45"/>
            <p:cNvPicPr preferRelativeResize="0"/>
            <p:nvPr/>
          </p:nvPicPr>
          <p:blipFill rotWithShape="1">
            <a:blip r:embed="rId3">
              <a:alphaModFix/>
            </a:blip>
            <a:srcRect b="0" l="0" r="0" t="23206"/>
            <a:stretch/>
          </p:blipFill>
          <p:spPr>
            <a:xfrm>
              <a:off x="35496" y="0"/>
              <a:ext cx="348332" cy="2674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5" name="Google Shape;35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475" y="1219289"/>
            <a:ext cx="3799050" cy="27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5"/>
          <p:cNvSpPr txBox="1"/>
          <p:nvPr/>
        </p:nvSpPr>
        <p:spPr>
          <a:xfrm>
            <a:off x="241813" y="402072"/>
            <a:ext cx="6382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3E424D"/>
                </a:solidFill>
                <a:latin typeface="Open Sans"/>
                <a:ea typeface="Open Sans"/>
                <a:cs typeface="Open Sans"/>
                <a:sym typeface="Open Sans"/>
              </a:rPr>
              <a:t>The marketing ‘funnel’</a:t>
            </a:r>
            <a:endParaRPr b="0" i="0" sz="1000" u="none" cap="none" strike="noStrike">
              <a:solidFill>
                <a:srgbClr val="00B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